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33"/>
  </p:notesMasterIdLst>
  <p:sldIdLst>
    <p:sldId id="266" r:id="rId4"/>
    <p:sldId id="309" r:id="rId5"/>
    <p:sldId id="268" r:id="rId6"/>
    <p:sldId id="311" r:id="rId7"/>
    <p:sldId id="293" r:id="rId8"/>
    <p:sldId id="294" r:id="rId9"/>
    <p:sldId id="312" r:id="rId10"/>
    <p:sldId id="305" r:id="rId11"/>
    <p:sldId id="296" r:id="rId12"/>
    <p:sldId id="299" r:id="rId13"/>
    <p:sldId id="298" r:id="rId14"/>
    <p:sldId id="300" r:id="rId15"/>
    <p:sldId id="314" r:id="rId16"/>
    <p:sldId id="315" r:id="rId17"/>
    <p:sldId id="316" r:id="rId18"/>
    <p:sldId id="317" r:id="rId19"/>
    <p:sldId id="319" r:id="rId20"/>
    <p:sldId id="320" r:id="rId21"/>
    <p:sldId id="321" r:id="rId22"/>
    <p:sldId id="322" r:id="rId23"/>
    <p:sldId id="323" r:id="rId24"/>
    <p:sldId id="295" r:id="rId25"/>
    <p:sldId id="301" r:id="rId26"/>
    <p:sldId id="302" r:id="rId27"/>
    <p:sldId id="303" r:id="rId28"/>
    <p:sldId id="304" r:id="rId29"/>
    <p:sldId id="325" r:id="rId30"/>
    <p:sldId id="326" r:id="rId31"/>
    <p:sldId id="327" r:id="rId32"/>
  </p:sldIdLst>
  <p:sldSz cx="18288000" cy="10287000"/>
  <p:notesSz cx="6858000" cy="9144000"/>
  <p:embeddedFontLst>
    <p:embeddedFont>
      <p:font typeface="Aharoni" panose="02010803020104030203" pitchFamily="2" charset="-79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useo 1" panose="020B0604020202020204" charset="0"/>
      <p:regular r:id="rId39"/>
      <p:bold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16812-E024-4C1E-983A-BDE92FEA38A1}" v="43" dt="2024-06-19T07:03:58.278"/>
    <p1510:client id="{3019C3A1-90A4-4F8A-95D2-0768DA04255D}" v="10" dt="2024-06-19T07:24:30.441"/>
    <p1510:client id="{98931A01-8989-81C8-95B9-9928166E9597}" v="45" dt="2024-06-19T23:33:01.452"/>
    <p1510:client id="{7EE5309C-4E28-7ED0-70B4-164FDD524E4C}" v="1675" dt="2024-06-19T14:32:38.638"/>
    <p1510:client id="{6858EEFE-1F5A-B635-D9E6-24C9CF747B7D}" v="2" dt="2024-06-19T07:10:42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" d="100"/>
          <a:sy n="20" d="100"/>
        </p:scale>
        <p:origin x="904" y="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Invite people to learn more by looking at the posters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72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2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814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742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981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88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81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17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68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010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905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99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73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7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Invite people to learn more by looking at the posters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57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jpe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74C419F-70FF-1CD6-3F2A-E00A605566F1}"/>
              </a:ext>
            </a:extLst>
          </p:cNvPr>
          <p:cNvSpPr txBox="1">
            <a:spLocks/>
          </p:cNvSpPr>
          <p:nvPr/>
        </p:nvSpPr>
        <p:spPr>
          <a:xfrm>
            <a:off x="19373850" y="14301789"/>
            <a:ext cx="6172200" cy="821532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828736-9A59-5542-843E-7597CE180AEB}" type="slidenum">
              <a:rPr lang="en-US" sz="4050" smtClean="0"/>
              <a:pPr/>
              <a:t>1</a:t>
            </a:fld>
            <a:endParaRPr lang="en-US" sz="4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A31E4-E8C4-4C20-F5B0-AB1BB7455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0" r="410"/>
          <a:stretch/>
        </p:blipFill>
        <p:spPr>
          <a:xfrm>
            <a:off x="8305816" y="137924"/>
            <a:ext cx="9830799" cy="100158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7A2FB1-760E-AB4E-0342-7FFB2945E494}"/>
              </a:ext>
            </a:extLst>
          </p:cNvPr>
          <p:cNvSpPr txBox="1">
            <a:spLocks/>
          </p:cNvSpPr>
          <p:nvPr/>
        </p:nvSpPr>
        <p:spPr>
          <a:xfrm>
            <a:off x="209623" y="3626385"/>
            <a:ext cx="7781368" cy="439309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81000" tIns="0" rIns="0" bIns="0" rtlCol="0" anchor="ctr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>
                <a:solidFill>
                  <a:srgbClr val="1F673E"/>
                </a:solidFill>
                <a:latin typeface="Roboto"/>
                <a:ea typeface="Roboto"/>
                <a:cs typeface="Arial"/>
              </a:rPr>
              <a:t>“Our mission is to reduce disaster risk for the poor in </a:t>
            </a:r>
            <a:r>
              <a:rPr lang="en-GB" sz="6600" b="1">
                <a:solidFill>
                  <a:srgbClr val="1F673E"/>
                </a:solidFill>
                <a:latin typeface="Roboto"/>
                <a:ea typeface="Roboto"/>
                <a:cs typeface="Arial"/>
              </a:rPr>
              <a:t>tomorrow’s cities</a:t>
            </a:r>
            <a:r>
              <a:rPr lang="en-GB" sz="6600">
                <a:solidFill>
                  <a:srgbClr val="1F673E"/>
                </a:solidFill>
                <a:latin typeface="Roboto"/>
                <a:ea typeface="Roboto"/>
                <a:cs typeface="Arial"/>
              </a:rPr>
              <a:t>”</a:t>
            </a:r>
            <a:endParaRPr lang="en-US" sz="6600">
              <a:solidFill>
                <a:srgbClr val="1F673E"/>
              </a:solidFill>
              <a:latin typeface="Roboto"/>
              <a:ea typeface="Roboto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7FF2D8-FF5C-EC12-4781-CBB5B408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9577" y="271157"/>
            <a:ext cx="7601460" cy="2992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ADA65-04FD-93B1-A564-47D226F9206E}"/>
              </a:ext>
            </a:extLst>
          </p:cNvPr>
          <p:cNvSpPr txBox="1"/>
          <p:nvPr/>
        </p:nvSpPr>
        <p:spPr>
          <a:xfrm>
            <a:off x="9636019" y="7569536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160752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2243" y="461488"/>
            <a:ext cx="14211489" cy="210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Challenges and opportunities for disaster risk modelling in data scarce, unequal and yet-to-be-built urban contexts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4000">
                <a:solidFill>
                  <a:srgbClr val="1B4220"/>
                </a:solidFill>
                <a:latin typeface="Museo 1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Q1 - </a:t>
            </a:r>
            <a:r>
              <a:rPr lang="en-GB" sz="4000" b="1">
                <a:effectLst/>
                <a:latin typeface="Aptos" panose="020B0004020202020204" pitchFamily="34" charset="0"/>
              </a:rPr>
              <a:t>Data Challenges for Urban Futures</a:t>
            </a:r>
            <a:r>
              <a:rPr lang="en-GB" sz="4000">
                <a:effectLst/>
                <a:latin typeface="Aptos" panose="020B0004020202020204" pitchFamily="34" charset="0"/>
              </a:rPr>
              <a:t>: What are the challenges associated with risk-informed planning in data scarce urban environments? </a:t>
            </a:r>
            <a:endParaRPr lang="en-GB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521396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Q2 - </a:t>
            </a:r>
            <a:r>
              <a:rPr lang="en-GB" sz="400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S</a:t>
            </a:r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ystems thinking: How can risk models be improved to better capture consequences on interacting physical and social systems? 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Q3 - People centred approaches: How do we account for equity in (future) disaster risk assessments?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9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84395" y="461488"/>
            <a:ext cx="14249337" cy="210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Challenges and opportunities for disaster risk modelling in data scarce, unequal and yet-to-be-built urban contexts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4000">
                <a:solidFill>
                  <a:srgbClr val="1B4220"/>
                </a:solidFill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Q1 - Data Challenges for Urban Futures: What are the challenges associated with risk-informed planning in data scarce urban environments? 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521396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Q2 - </a:t>
            </a:r>
            <a:r>
              <a:rPr lang="en-GB" sz="4000" b="1">
                <a:latin typeface="Aptos" panose="020B0004020202020204" pitchFamily="34" charset="0"/>
              </a:rPr>
              <a:t>S</a:t>
            </a:r>
            <a:r>
              <a:rPr lang="en-GB" sz="4000" b="1">
                <a:effectLst/>
                <a:latin typeface="Aptos" panose="020B0004020202020204" pitchFamily="34" charset="0"/>
              </a:rPr>
              <a:t>ystems thinking</a:t>
            </a:r>
            <a:r>
              <a:rPr lang="en-GB" sz="4000">
                <a:effectLst/>
                <a:latin typeface="Aptos" panose="020B0004020202020204" pitchFamily="34" charset="0"/>
              </a:rPr>
              <a:t>: How can risk models be improved to better capture consequences on interacting physical and social systems? </a:t>
            </a:r>
            <a:endParaRPr lang="en-GB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Q3 - People centred approaches: How do we account for equity in (future) disaster risk assessments?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7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574819" y="461488"/>
            <a:ext cx="13658913" cy="210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Challenges and opportunities for disaster risk modelling in data scarce, unequal and yet-to-be-built urban contexts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4000">
                <a:solidFill>
                  <a:srgbClr val="1B4220"/>
                </a:solidFill>
                <a:latin typeface="Museo 1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Q1 - Data Challenges for Urban Futures: What are the challenges associated with risk-informed planning in data scarce urban environments? 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521396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Q2 - </a:t>
            </a:r>
            <a:r>
              <a:rPr lang="en-GB" sz="400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S</a:t>
            </a:r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ystems thinking: How can risk models be improved to better capture consequences on interacting physical and social systems? 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Q3 - </a:t>
            </a:r>
            <a:r>
              <a:rPr lang="en-GB" sz="4000" b="1">
                <a:effectLst/>
                <a:latin typeface="Aptos" panose="020B0004020202020204" pitchFamily="34" charset="0"/>
              </a:rPr>
              <a:t>People centred approaches</a:t>
            </a:r>
            <a:r>
              <a:rPr lang="en-GB" sz="4000">
                <a:effectLst/>
                <a:latin typeface="Aptos" panose="020B0004020202020204" pitchFamily="34" charset="0"/>
              </a:rPr>
              <a:t>: How do we account for equity in (future) disaster risk assessments?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07352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86" y="8949837"/>
            <a:ext cx="17121627" cy="0"/>
          </a:xfrm>
          <a:prstGeom prst="line">
            <a:avLst/>
          </a:prstGeom>
          <a:ln w="104775" cap="rnd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769022" cy="2271427"/>
          </a:xfrm>
          <a:custGeom>
            <a:avLst/>
            <a:gdLst/>
            <a:ahLst/>
            <a:cxnLst/>
            <a:rect l="l" t="t" r="r" b="b"/>
            <a:pathLst>
              <a:path w="5769022" h="2271427">
                <a:moveTo>
                  <a:pt x="0" y="0"/>
                </a:moveTo>
                <a:lnTo>
                  <a:pt x="5769022" y="0"/>
                </a:lnTo>
                <a:lnTo>
                  <a:pt x="5769022" y="2271427"/>
                </a:lnTo>
                <a:lnTo>
                  <a:pt x="0" y="227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800000">
            <a:off x="15208245" y="0"/>
            <a:ext cx="3433507" cy="5473708"/>
          </a:xfrm>
          <a:custGeom>
            <a:avLst/>
            <a:gdLst/>
            <a:ahLst/>
            <a:cxnLst/>
            <a:rect l="l" t="t" r="r" b="b"/>
            <a:pathLst>
              <a:path w="3433507" h="5473708">
                <a:moveTo>
                  <a:pt x="0" y="0"/>
                </a:moveTo>
                <a:lnTo>
                  <a:pt x="3433507" y="0"/>
                </a:lnTo>
                <a:lnTo>
                  <a:pt x="3433507" y="5473708"/>
                </a:lnTo>
                <a:lnTo>
                  <a:pt x="0" y="547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31739" y="3771830"/>
            <a:ext cx="154950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1F673E"/>
                </a:solidFill>
                <a:latin typeface="Museo 1"/>
              </a:rPr>
              <a:t>09.00 - 10.00 Open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10.00 - 11.00 Panel I: Data challenges for equitable urban futures</a:t>
            </a:r>
          </a:p>
          <a:p>
            <a:r>
              <a:rPr lang="en-US" sz="2800" b="1">
                <a:solidFill>
                  <a:srgbClr val="FF0000"/>
                </a:solidFill>
                <a:latin typeface="Museo 1"/>
              </a:rPr>
              <a:t>11.00 - 12.00 Immersive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12.00 - 13.00 LUNCH and open exhibition</a:t>
            </a:r>
            <a:endParaRPr lang="en-US"/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13.00 - 14.00 Open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14.00 - 15.00 Panel II: Inclusive enabling environments for just disaster governance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15.00 - 16.00 Immersive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16.00 - 18.00 Open exhibition and networking 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139A-14D6-C000-1DF1-B60590F25565}"/>
              </a:ext>
            </a:extLst>
          </p:cNvPr>
          <p:cNvSpPr txBox="1"/>
          <p:nvPr/>
        </p:nvSpPr>
        <p:spPr>
          <a:xfrm>
            <a:off x="7834469" y="991609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346526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58664" y="14079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6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Immersive Experience Guides</a:t>
            </a:r>
            <a:endParaRPr lang="en-US" sz="3950">
              <a:solidFill>
                <a:srgbClr val="1B4220"/>
              </a:solidFill>
              <a:latin typeface="Museo 1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5C2FA8-FD7B-304D-B482-3D09197FF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020" y="1978726"/>
            <a:ext cx="2122488" cy="2122488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2F7E11EE-F025-F192-1BE2-169EDD3FC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212" y="6159008"/>
            <a:ext cx="2124000" cy="21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CFCB0-E075-AB24-A7DF-3C1F06C43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86" y="6159008"/>
            <a:ext cx="1416000" cy="21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D29-B9D5-8087-5236-BBC38274B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600" y="6281709"/>
            <a:ext cx="1997889" cy="1997889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29EBFF92-05D2-619F-E798-B78E4873F9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2" y="1980624"/>
            <a:ext cx="2124000" cy="21240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0FCE858B-DC59-4779-4D3C-2FEC0E58CBC4}"/>
              </a:ext>
            </a:extLst>
          </p:cNvPr>
          <p:cNvSpPr txBox="1"/>
          <p:nvPr/>
        </p:nvSpPr>
        <p:spPr>
          <a:xfrm>
            <a:off x="314248" y="8453331"/>
            <a:ext cx="4922471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Gemma Cremen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Hazard &amp; Impact Modelling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DB756AC-CC7C-766A-F264-400009384E26}"/>
              </a:ext>
            </a:extLst>
          </p:cNvPr>
          <p:cNvSpPr txBox="1"/>
          <p:nvPr/>
        </p:nvSpPr>
        <p:spPr>
          <a:xfrm>
            <a:off x="5633378" y="8466523"/>
            <a:ext cx="6470486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Ramesh Guragain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Capacity Strengthening Lead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05D3B671-7072-D90D-A59E-2A62885F457D}"/>
              </a:ext>
            </a:extLst>
          </p:cNvPr>
          <p:cNvSpPr txBox="1"/>
          <p:nvPr/>
        </p:nvSpPr>
        <p:spPr>
          <a:xfrm>
            <a:off x="3172367" y="4290086"/>
            <a:ext cx="4967888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Thaisa Comelli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Future Visioning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C0AF454-76E0-5CD1-015E-243777DE7570}"/>
              </a:ext>
            </a:extLst>
          </p:cNvPr>
          <p:cNvSpPr txBox="1"/>
          <p:nvPr/>
        </p:nvSpPr>
        <p:spPr>
          <a:xfrm>
            <a:off x="8346578" y="4287489"/>
            <a:ext cx="6470486" cy="99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Emin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Mente</a:t>
            </a:r>
            <a:r>
              <a:rPr lang="en-GB" sz="2800" b="1" i="0" err="1">
                <a:solidFill>
                  <a:srgbClr val="1F672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şe</a:t>
            </a:r>
            <a:r>
              <a:rPr lang="en-US" sz="2800">
                <a:solidFill>
                  <a:srgbClr val="1F673E"/>
                </a:solidFill>
                <a:latin typeface="Museo 1"/>
              </a:rPr>
              <a:t> 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Urban Scenarios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7B24416-7D02-D4AD-02D8-F3BC3B95713D}"/>
              </a:ext>
            </a:extLst>
          </p:cNvPr>
          <p:cNvSpPr txBox="1"/>
          <p:nvPr/>
        </p:nvSpPr>
        <p:spPr>
          <a:xfrm>
            <a:off x="11576969" y="8424260"/>
            <a:ext cx="6470486" cy="99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Roberto Gentile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Risk Agreement</a:t>
            </a:r>
          </a:p>
        </p:txBody>
      </p:sp>
    </p:spTree>
    <p:extLst>
      <p:ext uri="{BB962C8B-B14F-4D97-AF65-F5344CB8AC3E}">
        <p14:creationId xmlns:p14="http://schemas.microsoft.com/office/powerpoint/2010/main" val="2664806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84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74C419F-70FF-1CD6-3F2A-E00A605566F1}"/>
              </a:ext>
            </a:extLst>
          </p:cNvPr>
          <p:cNvSpPr txBox="1">
            <a:spLocks/>
          </p:cNvSpPr>
          <p:nvPr/>
        </p:nvSpPr>
        <p:spPr>
          <a:xfrm>
            <a:off x="19373850" y="14301789"/>
            <a:ext cx="6172200" cy="821532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828736-9A59-5542-843E-7597CE180AEB}" type="slidenum">
              <a:rPr lang="en-US" sz="4050" smtClean="0"/>
              <a:pPr/>
              <a:t>16</a:t>
            </a:fld>
            <a:endParaRPr lang="en-US" sz="4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A31E4-E8C4-4C20-F5B0-AB1BB7455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0" r="410"/>
          <a:stretch/>
        </p:blipFill>
        <p:spPr>
          <a:xfrm>
            <a:off x="8305816" y="137924"/>
            <a:ext cx="9830799" cy="100158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7A2FB1-760E-AB4E-0342-7FFB2945E494}"/>
              </a:ext>
            </a:extLst>
          </p:cNvPr>
          <p:cNvSpPr txBox="1">
            <a:spLocks/>
          </p:cNvSpPr>
          <p:nvPr/>
        </p:nvSpPr>
        <p:spPr>
          <a:xfrm>
            <a:off x="209623" y="3626385"/>
            <a:ext cx="7781368" cy="439309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81000" tIns="0" rIns="0" bIns="0" rtlCol="0" anchor="ctr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>
                <a:solidFill>
                  <a:srgbClr val="1F673E"/>
                </a:solidFill>
                <a:latin typeface="Roboto"/>
                <a:ea typeface="Roboto"/>
                <a:cs typeface="Arial"/>
              </a:rPr>
              <a:t>“Our mission is to reduce disaster risk for the poor in </a:t>
            </a:r>
            <a:r>
              <a:rPr lang="en-GB" sz="6600" b="1">
                <a:solidFill>
                  <a:srgbClr val="1F673E"/>
                </a:solidFill>
                <a:latin typeface="Roboto"/>
                <a:ea typeface="Roboto"/>
                <a:cs typeface="Arial"/>
              </a:rPr>
              <a:t>tomorrow’s cities</a:t>
            </a:r>
            <a:r>
              <a:rPr lang="en-GB" sz="6600">
                <a:solidFill>
                  <a:srgbClr val="1F673E"/>
                </a:solidFill>
                <a:latin typeface="Roboto"/>
                <a:ea typeface="Roboto"/>
                <a:cs typeface="Arial"/>
              </a:rPr>
              <a:t>”</a:t>
            </a:r>
            <a:endParaRPr lang="en-US" sz="6600">
              <a:solidFill>
                <a:srgbClr val="1F673E"/>
              </a:solidFill>
              <a:latin typeface="Roboto"/>
              <a:ea typeface="Roboto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7FF2D8-FF5C-EC12-4781-CBB5B408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9577" y="271157"/>
            <a:ext cx="7601460" cy="2992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ADA65-04FD-93B1-A564-47D226F9206E}"/>
              </a:ext>
            </a:extLst>
          </p:cNvPr>
          <p:cNvSpPr txBox="1"/>
          <p:nvPr/>
        </p:nvSpPr>
        <p:spPr>
          <a:xfrm>
            <a:off x="9636019" y="7569536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122370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86" y="8949837"/>
            <a:ext cx="17121627" cy="0"/>
          </a:xfrm>
          <a:prstGeom prst="line">
            <a:avLst/>
          </a:prstGeom>
          <a:ln w="104775" cap="rnd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769022" cy="2271427"/>
          </a:xfrm>
          <a:custGeom>
            <a:avLst/>
            <a:gdLst/>
            <a:ahLst/>
            <a:cxnLst/>
            <a:rect l="l" t="t" r="r" b="b"/>
            <a:pathLst>
              <a:path w="5769022" h="2271427">
                <a:moveTo>
                  <a:pt x="0" y="0"/>
                </a:moveTo>
                <a:lnTo>
                  <a:pt x="5769022" y="0"/>
                </a:lnTo>
                <a:lnTo>
                  <a:pt x="5769022" y="2271427"/>
                </a:lnTo>
                <a:lnTo>
                  <a:pt x="0" y="227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800000">
            <a:off x="15208245" y="0"/>
            <a:ext cx="3433507" cy="5473708"/>
          </a:xfrm>
          <a:custGeom>
            <a:avLst/>
            <a:gdLst/>
            <a:ahLst/>
            <a:cxnLst/>
            <a:rect l="l" t="t" r="r" b="b"/>
            <a:pathLst>
              <a:path w="3433507" h="5473708">
                <a:moveTo>
                  <a:pt x="0" y="0"/>
                </a:moveTo>
                <a:lnTo>
                  <a:pt x="3433507" y="0"/>
                </a:lnTo>
                <a:lnTo>
                  <a:pt x="3433507" y="5473708"/>
                </a:lnTo>
                <a:lnTo>
                  <a:pt x="0" y="547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31739" y="3771830"/>
            <a:ext cx="154950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1F673E"/>
                </a:solidFill>
                <a:latin typeface="Museo 1"/>
              </a:rPr>
              <a:t>09.00 - 10.00 Open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10.00 - 11.00 Panel I: Data challenges for equitable urban futures</a:t>
            </a: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11.00 - 12.00 Immersive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12.00 - 13.00 LUNCH and open exhibition</a:t>
            </a:r>
            <a:endParaRPr lang="en-US"/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13.00 - 14.00 Open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14.00 - 15.00 Panel II: Inclusive enabling environments for just disaster governance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15.00 - 16.00 Immersive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16.00 - 18.00 Open exhibition and networking 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139A-14D6-C000-1DF1-B60590F25565}"/>
              </a:ext>
            </a:extLst>
          </p:cNvPr>
          <p:cNvSpPr txBox="1"/>
          <p:nvPr/>
        </p:nvSpPr>
        <p:spPr>
          <a:xfrm>
            <a:off x="7834469" y="991609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1470886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F69E-3882-1AB6-D95A-4D10C4AC9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67" y="2203451"/>
            <a:ext cx="17950376" cy="5400785"/>
          </a:xfrm>
          <a:ln w="38100">
            <a:solidFill>
              <a:srgbClr val="0070C0"/>
            </a:solidFill>
          </a:ln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50" b="1"/>
              <a:t>-</a:t>
            </a:r>
            <a:r>
              <a:rPr lang="en-GB" sz="4650"/>
              <a:t> Changing cities – rapid urban growth (strategic, opportunistic and spontaneous)</a:t>
            </a:r>
            <a:br>
              <a:rPr lang="en-GB" sz="4650"/>
            </a:br>
            <a:br>
              <a:rPr lang="en-GB" sz="4650"/>
            </a:br>
            <a:r>
              <a:rPr lang="en-GB" sz="10050" b="1"/>
              <a:t>-</a:t>
            </a:r>
            <a:r>
              <a:rPr lang="en-GB" sz="4650"/>
              <a:t> Changing risks – climate change and multi-hazard interactions</a:t>
            </a:r>
            <a:br>
              <a:rPr lang="en-GB" sz="4650"/>
            </a:br>
            <a:br>
              <a:rPr lang="en-GB" sz="4650"/>
            </a:br>
            <a:r>
              <a:rPr lang="en-GB" sz="10050" b="1"/>
              <a:t>-</a:t>
            </a:r>
            <a:r>
              <a:rPr lang="en-GB" sz="4650"/>
              <a:t> Changing capacities – new knowledge available, new viewpoints being formed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7373A-51C4-4DEF-2DE6-798D8128B53C}"/>
              </a:ext>
            </a:extLst>
          </p:cNvPr>
          <p:cNvSpPr txBox="1"/>
          <p:nvPr/>
        </p:nvSpPr>
        <p:spPr>
          <a:xfrm>
            <a:off x="835695" y="217028"/>
            <a:ext cx="1669131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b="1">
                <a:latin typeface="+mj-lt"/>
                <a:cs typeface="Aharoni" panose="02010803020104030203" pitchFamily="2" charset="-79"/>
              </a:rPr>
              <a:t>Urban planners </a:t>
            </a:r>
          </a:p>
          <a:p>
            <a:pPr algn="ctr"/>
            <a:r>
              <a:rPr lang="en-GB" sz="4800" b="1">
                <a:latin typeface="+mj-lt"/>
                <a:cs typeface="Aharoni" panose="02010803020104030203" pitchFamily="2" charset="-79"/>
              </a:rPr>
              <a:t>face three key challenges for resilient and </a:t>
            </a:r>
            <a:r>
              <a:rPr lang="en-GB" sz="4800" b="1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inclusive</a:t>
            </a:r>
            <a:r>
              <a:rPr lang="en-GB" sz="4800" b="1">
                <a:latin typeface="+mj-lt"/>
                <a:cs typeface="Aharoni" panose="02010803020104030203" pitchFamily="2" charset="-79"/>
              </a:rPr>
              <a:t> development</a:t>
            </a:r>
            <a:r>
              <a:rPr lang="en-GB" sz="4800" b="1">
                <a:latin typeface="+mj-lt"/>
              </a:rPr>
              <a:t>:</a:t>
            </a:r>
            <a:endParaRPr lang="en-GB" sz="4800">
              <a:latin typeface="+mj-lt"/>
            </a:endParaRPr>
          </a:p>
        </p:txBody>
      </p:sp>
      <p:pic>
        <p:nvPicPr>
          <p:cNvPr id="2050" name="Picture 2" descr="This is a free svg file to download featuring New York skyline. Get this  and use it for… | City skyline silhouette, New york skyline silhouette,  Skyline silhouette">
            <a:extLst>
              <a:ext uri="{FF2B5EF4-FFF2-40B4-BE49-F238E27FC236}">
                <a16:creationId xmlns:a16="http://schemas.microsoft.com/office/drawing/2014/main" id="{5B821EDA-BA95-7A3B-ECAC-611C03C5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" y="8420943"/>
            <a:ext cx="18213290" cy="1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B59B7-24A3-0734-B4DC-3C20ACEEF669}"/>
              </a:ext>
            </a:extLst>
          </p:cNvPr>
          <p:cNvSpPr txBox="1"/>
          <p:nvPr/>
        </p:nvSpPr>
        <p:spPr>
          <a:xfrm>
            <a:off x="5127674" y="7936195"/>
            <a:ext cx="760891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/>
              <a:t>Challenges that interact!!!</a:t>
            </a:r>
          </a:p>
        </p:txBody>
      </p:sp>
    </p:spTree>
    <p:extLst>
      <p:ext uri="{BB962C8B-B14F-4D97-AF65-F5344CB8AC3E}">
        <p14:creationId xmlns:p14="http://schemas.microsoft.com/office/powerpoint/2010/main" val="2778681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443B4E-9CDC-00B2-6F9A-653805103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1" y="469370"/>
            <a:ext cx="13716000" cy="73648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latin typeface="Roboto"/>
                <a:ea typeface="Roboto"/>
                <a:cs typeface="Roboto"/>
              </a:rPr>
              <a:t>The Tomorrow’s Cities Decision Support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79B21-AA91-E37D-AA46-61F4CE18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936" y="6229025"/>
            <a:ext cx="8936496" cy="37483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asted-movie.gif" descr="pasted-movie.gif">
            <a:extLst>
              <a:ext uri="{FF2B5EF4-FFF2-40B4-BE49-F238E27FC236}">
                <a16:creationId xmlns:a16="http://schemas.microsoft.com/office/drawing/2014/main" id="{BA864653-4D33-8BD0-F095-A816BEC8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69" y="1628594"/>
            <a:ext cx="7107351" cy="8348810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13650B-810F-A8A4-B5F8-45D9AA762679}"/>
              </a:ext>
            </a:extLst>
          </p:cNvPr>
          <p:cNvSpPr txBox="1"/>
          <p:nvPr/>
        </p:nvSpPr>
        <p:spPr>
          <a:xfrm>
            <a:off x="8714936" y="1628594"/>
            <a:ext cx="8936496" cy="40164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 b="1">
                <a:solidFill>
                  <a:srgbClr val="0B74B3"/>
                </a:solidFill>
              </a:rPr>
              <a:t>The Urban Disaster Risk Hub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2019-2024; £5m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70+ partners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4 Learning Cities: </a:t>
            </a:r>
            <a:r>
              <a:rPr lang="en-GB" sz="3600" i="1">
                <a:solidFill>
                  <a:srgbClr val="FF0000"/>
                </a:solidFill>
              </a:rPr>
              <a:t>Istanbul, Kathmandu, Quito, Nairobi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5 Deployment Cities: </a:t>
            </a:r>
            <a:r>
              <a:rPr lang="en-GB" sz="3600" i="1">
                <a:solidFill>
                  <a:srgbClr val="FF0000"/>
                </a:solidFill>
              </a:rPr>
              <a:t>Nablus, </a:t>
            </a:r>
            <a:r>
              <a:rPr lang="en-GB" sz="3600" i="1" err="1">
                <a:solidFill>
                  <a:srgbClr val="FF0000"/>
                </a:solidFill>
              </a:rPr>
              <a:t>Rapti</a:t>
            </a:r>
            <a:r>
              <a:rPr lang="en-GB" sz="3600" i="1">
                <a:solidFill>
                  <a:srgbClr val="FF0000"/>
                </a:solidFill>
              </a:rPr>
              <a:t>, Dar es Salaam, Chattogram, Cox’s Bazar</a:t>
            </a:r>
          </a:p>
        </p:txBody>
      </p:sp>
      <p:pic>
        <p:nvPicPr>
          <p:cNvPr id="2" name="Picture 1" descr="Visual Identity | UCLG">
            <a:extLst>
              <a:ext uri="{FF2B5EF4-FFF2-40B4-BE49-F238E27FC236}">
                <a16:creationId xmlns:a16="http://schemas.microsoft.com/office/drawing/2014/main" id="{DCC1A67E-CF0F-B92D-E4FD-97B91F9F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441" y="6524535"/>
            <a:ext cx="898945" cy="4189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31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86" y="8949837"/>
            <a:ext cx="17121627" cy="0"/>
          </a:xfrm>
          <a:prstGeom prst="line">
            <a:avLst/>
          </a:prstGeom>
          <a:ln w="104775" cap="rnd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769022" cy="2271427"/>
          </a:xfrm>
          <a:custGeom>
            <a:avLst/>
            <a:gdLst/>
            <a:ahLst/>
            <a:cxnLst/>
            <a:rect l="l" t="t" r="r" b="b"/>
            <a:pathLst>
              <a:path w="5769022" h="2271427">
                <a:moveTo>
                  <a:pt x="0" y="0"/>
                </a:moveTo>
                <a:lnTo>
                  <a:pt x="5769022" y="0"/>
                </a:lnTo>
                <a:lnTo>
                  <a:pt x="5769022" y="2271427"/>
                </a:lnTo>
                <a:lnTo>
                  <a:pt x="0" y="227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800000">
            <a:off x="15208245" y="0"/>
            <a:ext cx="3433507" cy="5473708"/>
          </a:xfrm>
          <a:custGeom>
            <a:avLst/>
            <a:gdLst/>
            <a:ahLst/>
            <a:cxnLst/>
            <a:rect l="l" t="t" r="r" b="b"/>
            <a:pathLst>
              <a:path w="3433507" h="5473708">
                <a:moveTo>
                  <a:pt x="0" y="0"/>
                </a:moveTo>
                <a:lnTo>
                  <a:pt x="3433507" y="0"/>
                </a:lnTo>
                <a:lnTo>
                  <a:pt x="3433507" y="5473708"/>
                </a:lnTo>
                <a:lnTo>
                  <a:pt x="0" y="547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31739" y="3771830"/>
            <a:ext cx="154950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1F673E"/>
                </a:solidFill>
                <a:latin typeface="Museo 1"/>
              </a:rPr>
              <a:t>09.00 - 10.00 Open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10.00 - 11.00 Panel I: Data challenges for equitable urban futures</a:t>
            </a: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11.00 - 12.00 Immersive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12.00 - 13.00 LUNCH and open exhibition</a:t>
            </a:r>
            <a:endParaRPr lang="en-US"/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13.00 - 14.00 Open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14.00 - 15.00 Panel II: Inclusive enabling environments for just disaster governance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15.00 - 16.00 Immersive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16.00 - 18.00 Open exhibition and networking 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139A-14D6-C000-1DF1-B60590F25565}"/>
              </a:ext>
            </a:extLst>
          </p:cNvPr>
          <p:cNvSpPr txBox="1"/>
          <p:nvPr/>
        </p:nvSpPr>
        <p:spPr>
          <a:xfrm>
            <a:off x="7834469" y="991609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410289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58664" y="14079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758664" y="481520"/>
            <a:ext cx="12508344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>
                <a:solidFill>
                  <a:srgbClr val="1B4220"/>
                </a:solidFill>
                <a:latin typeface="Roboto"/>
                <a:ea typeface="Roboto"/>
                <a:cs typeface="Roboto"/>
              </a:rPr>
              <a:t>Seven Stages of the facilitated TCDSE</a:t>
            </a:r>
          </a:p>
        </p:txBody>
      </p:sp>
      <p:pic>
        <p:nvPicPr>
          <p:cNvPr id="14" name="Imagem 82" descr="Uma imagem com texto, desenho&#10;&#10;Descrição gerada automaticamente">
            <a:extLst>
              <a:ext uri="{FF2B5EF4-FFF2-40B4-BE49-F238E27FC236}">
                <a16:creationId xmlns:a16="http://schemas.microsoft.com/office/drawing/2014/main" id="{B8D57964-9883-1F43-82CD-7D770A7628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0"/>
          <a:stretch/>
        </p:blipFill>
        <p:spPr>
          <a:xfrm>
            <a:off x="0" y="1369442"/>
            <a:ext cx="18288000" cy="8898686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E2FFDC1-B601-D74E-8ECF-32334908A587}"/>
              </a:ext>
            </a:extLst>
          </p:cNvPr>
          <p:cNvSpPr txBox="1"/>
          <p:nvPr/>
        </p:nvSpPr>
        <p:spPr>
          <a:xfrm>
            <a:off x="5258373" y="2256013"/>
            <a:ext cx="198062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</a:rPr>
              <a:t>Aspiring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34C367A4-7963-5D48-8219-B2740A8CD333}"/>
              </a:ext>
            </a:extLst>
          </p:cNvPr>
          <p:cNvSpPr txBox="1"/>
          <p:nvPr/>
        </p:nvSpPr>
        <p:spPr>
          <a:xfrm>
            <a:off x="7514398" y="5323875"/>
            <a:ext cx="198062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  <a:ea typeface="Roboto"/>
                <a:cs typeface="Roboto"/>
              </a:rPr>
              <a:t>Proposing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39A27F0-458B-1B49-BDFC-357AE75E68A4}"/>
              </a:ext>
            </a:extLst>
          </p:cNvPr>
          <p:cNvSpPr txBox="1"/>
          <p:nvPr/>
        </p:nvSpPr>
        <p:spPr>
          <a:xfrm>
            <a:off x="9623707" y="2233160"/>
            <a:ext cx="2473262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</a:rPr>
              <a:t>Testing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62215FE-F29F-AD45-A145-BCBB517A2C66}"/>
              </a:ext>
            </a:extLst>
          </p:cNvPr>
          <p:cNvSpPr txBox="1"/>
          <p:nvPr/>
        </p:nvSpPr>
        <p:spPr>
          <a:xfrm>
            <a:off x="11852338" y="5321033"/>
            <a:ext cx="2473262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</a:rPr>
              <a:t>Learning</a:t>
            </a:r>
            <a:endParaRPr lang="en-US" sz="2400">
              <a:latin typeface="Roboto"/>
              <a:ea typeface="Roboto"/>
              <a:cs typeface="Roboto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7C4D47D1-2097-D540-9E63-756F6BC9C39A}"/>
              </a:ext>
            </a:extLst>
          </p:cNvPr>
          <p:cNvSpPr/>
          <p:nvPr/>
        </p:nvSpPr>
        <p:spPr>
          <a:xfrm>
            <a:off x="911064" y="15603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EDFBAD5-6E21-2145-8244-508F571321FC}"/>
              </a:ext>
            </a:extLst>
          </p:cNvPr>
          <p:cNvSpPr txBox="1"/>
          <p:nvPr/>
        </p:nvSpPr>
        <p:spPr>
          <a:xfrm>
            <a:off x="2210809" y="3826401"/>
            <a:ext cx="1524000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1"/>
              </a:lnSpc>
            </a:pPr>
            <a:r>
              <a:rPr lang="en-US" sz="2400">
                <a:latin typeface="Roboto"/>
                <a:ea typeface="Roboto"/>
                <a:cs typeface="Roboto"/>
              </a:rPr>
              <a:t>Targeting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8EE91-D60F-ECE5-59BA-525B6DFF3A84}"/>
              </a:ext>
            </a:extLst>
          </p:cNvPr>
          <p:cNvSpPr txBox="1"/>
          <p:nvPr/>
        </p:nvSpPr>
        <p:spPr>
          <a:xfrm>
            <a:off x="14813583" y="2206519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Roboto"/>
                <a:ea typeface="Roboto"/>
                <a:cs typeface="Calibri"/>
              </a:rPr>
              <a:t>Acting</a:t>
            </a:r>
            <a:endParaRPr lang="en-US" sz="2400">
              <a:latin typeface="Roboto"/>
              <a:ea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919BD-2D54-893B-48D7-FAB232F54486}"/>
              </a:ext>
            </a:extLst>
          </p:cNvPr>
          <p:cNvSpPr txBox="1"/>
          <p:nvPr/>
        </p:nvSpPr>
        <p:spPr>
          <a:xfrm>
            <a:off x="16531867" y="8341629"/>
            <a:ext cx="16986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Roboto"/>
                <a:ea typeface="Roboto"/>
                <a:cs typeface="Calibri"/>
              </a:rPr>
              <a:t>Reviewing </a:t>
            </a:r>
          </a:p>
          <a:p>
            <a:pPr algn="ctr"/>
            <a:r>
              <a:rPr lang="en-US" sz="2400">
                <a:latin typeface="Roboto"/>
                <a:ea typeface="Roboto"/>
                <a:cs typeface="Calibri"/>
              </a:rPr>
              <a:t>and</a:t>
            </a:r>
          </a:p>
          <a:p>
            <a:pPr algn="ctr"/>
            <a:r>
              <a:rPr lang="en-US" sz="2400">
                <a:latin typeface="Roboto"/>
                <a:ea typeface="Roboto"/>
                <a:cs typeface="Calibri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3627459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86" y="8949837"/>
            <a:ext cx="17121627" cy="0"/>
          </a:xfrm>
          <a:prstGeom prst="line">
            <a:avLst/>
          </a:prstGeom>
          <a:ln w="104775" cap="rnd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769022" cy="2271427"/>
          </a:xfrm>
          <a:custGeom>
            <a:avLst/>
            <a:gdLst/>
            <a:ahLst/>
            <a:cxnLst/>
            <a:rect l="l" t="t" r="r" b="b"/>
            <a:pathLst>
              <a:path w="5769022" h="2271427">
                <a:moveTo>
                  <a:pt x="0" y="0"/>
                </a:moveTo>
                <a:lnTo>
                  <a:pt x="5769022" y="0"/>
                </a:lnTo>
                <a:lnTo>
                  <a:pt x="5769022" y="2271427"/>
                </a:lnTo>
                <a:lnTo>
                  <a:pt x="0" y="227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800000">
            <a:off x="15208245" y="0"/>
            <a:ext cx="3433507" cy="5473708"/>
          </a:xfrm>
          <a:custGeom>
            <a:avLst/>
            <a:gdLst/>
            <a:ahLst/>
            <a:cxnLst/>
            <a:rect l="l" t="t" r="r" b="b"/>
            <a:pathLst>
              <a:path w="3433507" h="5473708">
                <a:moveTo>
                  <a:pt x="0" y="0"/>
                </a:moveTo>
                <a:lnTo>
                  <a:pt x="3433507" y="0"/>
                </a:lnTo>
                <a:lnTo>
                  <a:pt x="3433507" y="5473708"/>
                </a:lnTo>
                <a:lnTo>
                  <a:pt x="0" y="547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31739" y="3771830"/>
            <a:ext cx="154950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1F673E"/>
                </a:solidFill>
                <a:latin typeface="Museo 1"/>
              </a:rPr>
              <a:t>09.00 - 10.00 Open exhibition with tour</a:t>
            </a:r>
            <a:endParaRPr lang="en-US"/>
          </a:p>
          <a:p>
            <a:r>
              <a:rPr lang="en-US" sz="2800">
                <a:solidFill>
                  <a:schemeClr val="accent3">
                    <a:lumMod val="50000"/>
                  </a:schemeClr>
                </a:solidFill>
                <a:latin typeface="Museo 1"/>
              </a:rPr>
              <a:t>10.00 - 11.00 Panel I: Data challenges for equitable urban futures</a:t>
            </a: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11.00 - 12.00 Immersive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12.00 - 13.00 LUNCH and open exhibition</a:t>
            </a:r>
            <a:endParaRPr lang="en-US"/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13.00 - 14.00 Open exhibition with tour</a:t>
            </a:r>
            <a:endParaRPr lang="en-US"/>
          </a:p>
          <a:p>
            <a:r>
              <a:rPr lang="en-US" sz="2800" b="1">
                <a:solidFill>
                  <a:srgbClr val="FF0000"/>
                </a:solidFill>
                <a:latin typeface="Museo 1"/>
              </a:rPr>
              <a:t>14.00 - 15.00 Panel II: Inclusive enabling environments for just disaster governance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15.00 - 16.00 Immersive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16.00 - 18.00 Open exhibition and networking 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139A-14D6-C000-1DF1-B60590F25565}"/>
              </a:ext>
            </a:extLst>
          </p:cNvPr>
          <p:cNvSpPr txBox="1"/>
          <p:nvPr/>
        </p:nvSpPr>
        <p:spPr>
          <a:xfrm>
            <a:off x="7834469" y="991609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1350122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210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Building an inclusive enabling environment for more just disaster governance in the global south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endParaRPr lang="en-US" sz="4000">
              <a:latin typeface="Museo 1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DA68F-CE6B-7644-82FE-35576B408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11" y="7284958"/>
            <a:ext cx="2093937" cy="2128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9D266-FEB4-9B4A-AD05-9A3FE2DFA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7413" y="7313119"/>
            <a:ext cx="1997889" cy="1997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C2FA8-FD7B-304D-B482-3D09197FF6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758" y="7249169"/>
            <a:ext cx="2122488" cy="2021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7E11EE-F025-F192-1BE2-169EDD3FCF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8792" y="7202550"/>
            <a:ext cx="1620799" cy="21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CFCB0-E075-AB24-A7DF-3C1F06C43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569" y="3064395"/>
            <a:ext cx="2746861" cy="2746861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A3986B87-230F-14DC-896D-5D6608159A58}"/>
              </a:ext>
            </a:extLst>
          </p:cNvPr>
          <p:cNvSpPr txBox="1"/>
          <p:nvPr/>
        </p:nvSpPr>
        <p:spPr>
          <a:xfrm>
            <a:off x="6324600" y="5663674"/>
            <a:ext cx="5589014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Moderator: Ms. Sara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Hoeflich</a:t>
            </a: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A9FCAFDE-7F73-6A4B-DB8A-59E36CD5DAA7}"/>
              </a:ext>
            </a:extLst>
          </p:cNvPr>
          <p:cNvSpPr txBox="1"/>
          <p:nvPr/>
        </p:nvSpPr>
        <p:spPr>
          <a:xfrm>
            <a:off x="-440799" y="9147882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Mizan</a:t>
            </a:r>
            <a:r>
              <a:rPr lang="en-US" sz="2800">
                <a:solidFill>
                  <a:srgbClr val="1F673E"/>
                </a:solidFill>
                <a:latin typeface="Museo 1"/>
              </a:rPr>
              <a:t>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Bisri</a:t>
            </a: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D4D0EB8-48D8-0BFD-540E-0F343BEC4EC8}"/>
              </a:ext>
            </a:extLst>
          </p:cNvPr>
          <p:cNvSpPr txBox="1"/>
          <p:nvPr/>
        </p:nvSpPr>
        <p:spPr>
          <a:xfrm>
            <a:off x="3300173" y="9147882"/>
            <a:ext cx="3814432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Ramesh Guragain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AE63DFF-29F2-EFBF-0102-A0D30622BCE5}"/>
              </a:ext>
            </a:extLst>
          </p:cNvPr>
          <p:cNvSpPr txBox="1"/>
          <p:nvPr/>
        </p:nvSpPr>
        <p:spPr>
          <a:xfrm>
            <a:off x="7595572" y="9144367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Mr. Sanjaya Bhatia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25858C4-FBE2-A501-61EE-9B3ED387E680}"/>
              </a:ext>
            </a:extLst>
          </p:cNvPr>
          <p:cNvSpPr txBox="1"/>
          <p:nvPr/>
        </p:nvSpPr>
        <p:spPr>
          <a:xfrm>
            <a:off x="14842079" y="9147882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Thaisa Comelli</a:t>
            </a:r>
          </a:p>
        </p:txBody>
      </p:sp>
      <p:pic>
        <p:nvPicPr>
          <p:cNvPr id="13" name="Picture 12" descr="A person smiling at camera&#10;&#10;Description automatically generated">
            <a:extLst>
              <a:ext uri="{FF2B5EF4-FFF2-40B4-BE49-F238E27FC236}">
                <a16:creationId xmlns:a16="http://schemas.microsoft.com/office/drawing/2014/main" id="{E9C8DDA6-5B36-717A-1A59-91BC2FF2BF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256" y="7146852"/>
            <a:ext cx="2124000" cy="212400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037BF82-ECEF-3004-B3A6-01981315FC84}"/>
              </a:ext>
            </a:extLst>
          </p:cNvPr>
          <p:cNvSpPr txBox="1"/>
          <p:nvPr/>
        </p:nvSpPr>
        <p:spPr>
          <a:xfrm>
            <a:off x="11429263" y="9144367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Takeshi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Komino</a:t>
            </a:r>
            <a:endParaRPr lang="en-US" sz="2800">
              <a:solidFill>
                <a:srgbClr val="1F673E"/>
              </a:solidFill>
              <a:latin typeface="Museo 1"/>
            </a:endParaRPr>
          </a:p>
        </p:txBody>
      </p:sp>
    </p:spTree>
    <p:extLst>
      <p:ext uri="{BB962C8B-B14F-4D97-AF65-F5344CB8AC3E}">
        <p14:creationId xmlns:p14="http://schemas.microsoft.com/office/powerpoint/2010/main" val="4270166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210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Building an inclusive enabling environment for more just disaster governance in the global south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Q1 - </a:t>
            </a:r>
            <a:r>
              <a:rPr lang="en-US" sz="4000" b="1">
                <a:effectLst/>
                <a:latin typeface="Aptos" panose="020B0004020202020204" pitchFamily="34" charset="0"/>
              </a:rPr>
              <a:t>Surfacing diverse values</a:t>
            </a:r>
            <a:r>
              <a:rPr lang="en-US" sz="4000">
                <a:effectLst/>
                <a:latin typeface="Aptos" panose="020B0004020202020204" pitchFamily="34" charset="0"/>
              </a:rPr>
              <a:t>: What are the challenges of approaching long-term risk-informed future planning in an inclusive way?</a:t>
            </a:r>
            <a:endParaRPr lang="en-GB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1435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Q2 - </a:t>
            </a:r>
            <a:r>
              <a:rPr lang="en-US" sz="4000" b="1">
                <a:latin typeface="Aptos" panose="020B0004020202020204" pitchFamily="34" charset="0"/>
              </a:rPr>
              <a:t>Social role of science</a:t>
            </a:r>
            <a:r>
              <a:rPr lang="en-US" sz="4000">
                <a:latin typeface="Aptos" panose="020B0004020202020204" pitchFamily="34" charset="0"/>
              </a:rPr>
              <a:t>: how can interactions between science and planning enable stakeholders to learn together and make informed decisions on the basis of  dynamic disaster risk?</a:t>
            </a:r>
            <a:endParaRPr lang="en-GB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Q3 - </a:t>
            </a:r>
            <a:r>
              <a:rPr lang="en-US" sz="4000" b="1">
                <a:effectLst/>
                <a:latin typeface="Aptos" panose="020B0004020202020204" pitchFamily="34" charset="0"/>
              </a:rPr>
              <a:t>Readiness for future thinking</a:t>
            </a:r>
            <a:r>
              <a:rPr lang="en-US" sz="4000">
                <a:effectLst/>
                <a:latin typeface="Aptos" panose="020B0004020202020204" pitchFamily="34" charset="0"/>
              </a:rPr>
              <a:t>: How fit is our current enabling environment (and institutions) to work on the future (risk-informed urban planning)?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760028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210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Building an inclusive enabling environment for more just disaster governance in the global south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Q1 - </a:t>
            </a:r>
            <a:r>
              <a:rPr lang="en-US" sz="4000" b="1">
                <a:effectLst/>
                <a:latin typeface="Aptos" panose="020B0004020202020204" pitchFamily="34" charset="0"/>
              </a:rPr>
              <a:t>Surfacing diverse values</a:t>
            </a:r>
            <a:r>
              <a:rPr lang="en-US" sz="4000">
                <a:effectLst/>
                <a:latin typeface="Aptos" panose="020B0004020202020204" pitchFamily="34" charset="0"/>
              </a:rPr>
              <a:t>: What are the challenges of approaching long-term risk-informed future planning in an inclusive way?</a:t>
            </a:r>
            <a:endParaRPr lang="en-GB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1435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Q2 - 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Social role of science</a:t>
            </a:r>
            <a:r>
              <a:rPr lang="en-US" sz="400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: how can interactions between science and planning enable stakeholders to learn together and make informed decisions on the basis of  dynamic disaster risk?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Q3 - 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Readiness for future thinking</a:t>
            </a:r>
            <a:r>
              <a:rPr lang="en-US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: How fit is our current enabling environment (and institutions) to work on the future (risk-informed urban planning)?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35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210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Building an inclusive enabling environment for more just disaster governance in the global south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Q1 - 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Surfacing diverse values</a:t>
            </a:r>
            <a:r>
              <a:rPr lang="en-US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: What are the challenges of approaching long-term risk-informed future planning in an inclusive way?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1435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Q2 - </a:t>
            </a:r>
            <a:r>
              <a:rPr lang="en-US" sz="4000" b="1">
                <a:latin typeface="Aptos" panose="020B0004020202020204" pitchFamily="34" charset="0"/>
              </a:rPr>
              <a:t>Social role of science</a:t>
            </a:r>
            <a:r>
              <a:rPr lang="en-US" sz="4000">
                <a:latin typeface="Aptos" panose="020B0004020202020204" pitchFamily="34" charset="0"/>
              </a:rPr>
              <a:t>: how can interactions between science and planning enable stakeholders to learn together and make informed decisions on the basis of  dynamic disaster risk?</a:t>
            </a:r>
            <a:endParaRPr lang="en-GB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Q3 - 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Readiness for future thinking</a:t>
            </a:r>
            <a:r>
              <a:rPr lang="en-US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: How fit is our current enabling environment (and institutions) to work on the future (risk-informed urban planning)?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76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210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Building an inclusive enabling environment for more just disaster governance in the global south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endParaRPr lang="en-US" sz="4000"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Q1 - 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Surfacing diverse values</a:t>
            </a:r>
            <a:r>
              <a:rPr lang="en-US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: What are the challenges of approaching long-term risk-informed future planning in an inclusive way?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1435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</a:rPr>
              <a:t>Q2 - 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Social role of science</a:t>
            </a:r>
            <a:r>
              <a:rPr lang="en-US" sz="400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: how can interactions between science and planning enable stakeholders to learn together and make informed decisions on the basis of  dynamic disaster risk?</a:t>
            </a:r>
            <a:endParaRPr lang="en-GB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Q3 - </a:t>
            </a:r>
            <a:r>
              <a:rPr lang="en-US" sz="4000" b="1">
                <a:effectLst/>
                <a:latin typeface="Aptos" panose="020B0004020202020204" pitchFamily="34" charset="0"/>
              </a:rPr>
              <a:t>Readiness for future thinking</a:t>
            </a:r>
            <a:r>
              <a:rPr lang="en-US" sz="4000">
                <a:effectLst/>
                <a:latin typeface="Aptos" panose="020B0004020202020204" pitchFamily="34" charset="0"/>
              </a:rPr>
              <a:t>: How fit is our current enabling environment (and institutions) to work on the future (risk-informed urban planning)?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786327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86" y="8949837"/>
            <a:ext cx="17121627" cy="0"/>
          </a:xfrm>
          <a:prstGeom prst="line">
            <a:avLst/>
          </a:prstGeom>
          <a:ln w="104775" cap="rnd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769022" cy="2271427"/>
          </a:xfrm>
          <a:custGeom>
            <a:avLst/>
            <a:gdLst/>
            <a:ahLst/>
            <a:cxnLst/>
            <a:rect l="l" t="t" r="r" b="b"/>
            <a:pathLst>
              <a:path w="5769022" h="2271427">
                <a:moveTo>
                  <a:pt x="0" y="0"/>
                </a:moveTo>
                <a:lnTo>
                  <a:pt x="5769022" y="0"/>
                </a:lnTo>
                <a:lnTo>
                  <a:pt x="5769022" y="2271427"/>
                </a:lnTo>
                <a:lnTo>
                  <a:pt x="0" y="227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800000">
            <a:off x="15208245" y="0"/>
            <a:ext cx="3433507" cy="5473708"/>
          </a:xfrm>
          <a:custGeom>
            <a:avLst/>
            <a:gdLst/>
            <a:ahLst/>
            <a:cxnLst/>
            <a:rect l="l" t="t" r="r" b="b"/>
            <a:pathLst>
              <a:path w="3433507" h="5473708">
                <a:moveTo>
                  <a:pt x="0" y="0"/>
                </a:moveTo>
                <a:lnTo>
                  <a:pt x="3433507" y="0"/>
                </a:lnTo>
                <a:lnTo>
                  <a:pt x="3433507" y="5473708"/>
                </a:lnTo>
                <a:lnTo>
                  <a:pt x="0" y="547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31739" y="3771830"/>
            <a:ext cx="154950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1F673E"/>
                </a:solidFill>
                <a:latin typeface="Museo 1"/>
              </a:rPr>
              <a:t>09.00 - 10.00 Open exhibition with tour</a:t>
            </a:r>
            <a:endParaRPr lang="en-US"/>
          </a:p>
          <a:p>
            <a:r>
              <a:rPr lang="en-US" sz="2800">
                <a:solidFill>
                  <a:schemeClr val="accent3">
                    <a:lumMod val="50000"/>
                  </a:schemeClr>
                </a:solidFill>
                <a:latin typeface="Museo 1"/>
              </a:rPr>
              <a:t>10.00 - 11.00 Panel I: Data challenges for equitable urban futures</a:t>
            </a: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11.00 - 12.00 Immersive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12.00 - 13.00 LUNCH and open exhibition</a:t>
            </a:r>
            <a:endParaRPr lang="en-US"/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13.00 - 14.00 Open exhibition with tour</a:t>
            </a:r>
            <a:endParaRPr lang="en-US"/>
          </a:p>
          <a:p>
            <a:r>
              <a:rPr lang="en-US" sz="2800">
                <a:solidFill>
                  <a:schemeClr val="accent3">
                    <a:lumMod val="50000"/>
                  </a:schemeClr>
                </a:solidFill>
                <a:latin typeface="Museo 1"/>
              </a:rPr>
              <a:t>14.00 - 15.00 Panel II: Inclusive enabling environments for just disaster governance</a:t>
            </a:r>
            <a:endParaRPr lang="en-US">
              <a:solidFill>
                <a:schemeClr val="accent3">
                  <a:lumMod val="50000"/>
                </a:schemeClr>
              </a:solidFill>
              <a:cs typeface="Calibri"/>
            </a:endParaRPr>
          </a:p>
          <a:p>
            <a:r>
              <a:rPr lang="en-US" sz="2800" b="1">
                <a:solidFill>
                  <a:srgbClr val="FF0000"/>
                </a:solidFill>
                <a:latin typeface="Museo 1"/>
              </a:rPr>
              <a:t>15.00 - 16.00 Immersive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16.00 - 18.00 Open exhibition and networking 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139A-14D6-C000-1DF1-B60590F25565}"/>
              </a:ext>
            </a:extLst>
          </p:cNvPr>
          <p:cNvSpPr txBox="1"/>
          <p:nvPr/>
        </p:nvSpPr>
        <p:spPr>
          <a:xfrm>
            <a:off x="7834469" y="991609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43335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58664" y="14079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45726" y="628018"/>
            <a:ext cx="12508344" cy="6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Immersive Experience Guides</a:t>
            </a:r>
            <a:endParaRPr lang="en-US" sz="3950">
              <a:solidFill>
                <a:srgbClr val="1B4220"/>
              </a:solidFill>
              <a:latin typeface="Museo 1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5C2FA8-FD7B-304D-B482-3D09197FF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020" y="1978726"/>
            <a:ext cx="2122488" cy="2122488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2F7E11EE-F025-F192-1BE2-169EDD3FC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212" y="6159008"/>
            <a:ext cx="2124000" cy="21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CFCB0-E075-AB24-A7DF-3C1F06C43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86" y="6159008"/>
            <a:ext cx="1416000" cy="21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D29-B9D5-8087-5236-BBC38274B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600" y="6281709"/>
            <a:ext cx="1997889" cy="1997889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29EBFF92-05D2-619F-E798-B78E4873F9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2" y="1980624"/>
            <a:ext cx="2124000" cy="21240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0FCE858B-DC59-4779-4D3C-2FEC0E58CBC4}"/>
              </a:ext>
            </a:extLst>
          </p:cNvPr>
          <p:cNvSpPr txBox="1"/>
          <p:nvPr/>
        </p:nvSpPr>
        <p:spPr>
          <a:xfrm>
            <a:off x="314248" y="8453331"/>
            <a:ext cx="4922471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Gemma Cremen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Hazard &amp; Impact Modelling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DB756AC-CC7C-766A-F264-400009384E26}"/>
              </a:ext>
            </a:extLst>
          </p:cNvPr>
          <p:cNvSpPr txBox="1"/>
          <p:nvPr/>
        </p:nvSpPr>
        <p:spPr>
          <a:xfrm>
            <a:off x="5633378" y="8466523"/>
            <a:ext cx="6470486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Ramesh Guragain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Capacity Strengthening Lead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05D3B671-7072-D90D-A59E-2A62885F457D}"/>
              </a:ext>
            </a:extLst>
          </p:cNvPr>
          <p:cNvSpPr txBox="1"/>
          <p:nvPr/>
        </p:nvSpPr>
        <p:spPr>
          <a:xfrm>
            <a:off x="3172367" y="4290086"/>
            <a:ext cx="4967888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Thaisa Comelli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Future Visioning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C0AF454-76E0-5CD1-015E-243777DE7570}"/>
              </a:ext>
            </a:extLst>
          </p:cNvPr>
          <p:cNvSpPr txBox="1"/>
          <p:nvPr/>
        </p:nvSpPr>
        <p:spPr>
          <a:xfrm>
            <a:off x="8346578" y="4287489"/>
            <a:ext cx="6470486" cy="99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Emin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Mente</a:t>
            </a:r>
            <a:r>
              <a:rPr lang="en-GB" sz="2800" b="1" i="0" err="1">
                <a:solidFill>
                  <a:srgbClr val="1F672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şe</a:t>
            </a:r>
            <a:r>
              <a:rPr lang="en-US" sz="2800">
                <a:solidFill>
                  <a:srgbClr val="1F673E"/>
                </a:solidFill>
                <a:latin typeface="Museo 1"/>
              </a:rPr>
              <a:t> 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Urban Scenarios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7B24416-7D02-D4AD-02D8-F3BC3B95713D}"/>
              </a:ext>
            </a:extLst>
          </p:cNvPr>
          <p:cNvSpPr txBox="1"/>
          <p:nvPr/>
        </p:nvSpPr>
        <p:spPr>
          <a:xfrm>
            <a:off x="11576969" y="8424260"/>
            <a:ext cx="6470486" cy="99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Roberto Gentile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Risk Agreement</a:t>
            </a:r>
          </a:p>
        </p:txBody>
      </p:sp>
    </p:spTree>
    <p:extLst>
      <p:ext uri="{BB962C8B-B14F-4D97-AF65-F5344CB8AC3E}">
        <p14:creationId xmlns:p14="http://schemas.microsoft.com/office/powerpoint/2010/main" val="1575339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74C419F-70FF-1CD6-3F2A-E00A605566F1}"/>
              </a:ext>
            </a:extLst>
          </p:cNvPr>
          <p:cNvSpPr txBox="1">
            <a:spLocks/>
          </p:cNvSpPr>
          <p:nvPr/>
        </p:nvSpPr>
        <p:spPr>
          <a:xfrm>
            <a:off x="19373850" y="14301789"/>
            <a:ext cx="6172200" cy="821532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828736-9A59-5542-843E-7597CE180AEB}" type="slidenum">
              <a:rPr lang="en-US" sz="4050" smtClean="0"/>
              <a:pPr/>
              <a:t>29</a:t>
            </a:fld>
            <a:endParaRPr lang="en-US" sz="4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A31E4-E8C4-4C20-F5B0-AB1BB7455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0" r="410"/>
          <a:stretch/>
        </p:blipFill>
        <p:spPr>
          <a:xfrm>
            <a:off x="8305816" y="137924"/>
            <a:ext cx="9830799" cy="100158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7A2FB1-760E-AB4E-0342-7FFB2945E494}"/>
              </a:ext>
            </a:extLst>
          </p:cNvPr>
          <p:cNvSpPr txBox="1">
            <a:spLocks/>
          </p:cNvSpPr>
          <p:nvPr/>
        </p:nvSpPr>
        <p:spPr>
          <a:xfrm>
            <a:off x="209623" y="3626385"/>
            <a:ext cx="7781368" cy="439309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81000" tIns="0" rIns="0" bIns="0" rtlCol="0" anchor="ctr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>
                <a:solidFill>
                  <a:srgbClr val="1F673E"/>
                </a:solidFill>
                <a:latin typeface="Roboto"/>
                <a:ea typeface="Roboto"/>
                <a:cs typeface="Arial"/>
              </a:rPr>
              <a:t>“Our mission is to reduce disaster risk for the poor in </a:t>
            </a:r>
            <a:r>
              <a:rPr lang="en-GB" sz="6600" b="1">
                <a:solidFill>
                  <a:srgbClr val="1F673E"/>
                </a:solidFill>
                <a:latin typeface="Roboto"/>
                <a:ea typeface="Roboto"/>
                <a:cs typeface="Arial"/>
              </a:rPr>
              <a:t>tomorrow’s cities</a:t>
            </a:r>
            <a:r>
              <a:rPr lang="en-GB" sz="6600">
                <a:solidFill>
                  <a:srgbClr val="1F673E"/>
                </a:solidFill>
                <a:latin typeface="Roboto"/>
                <a:ea typeface="Roboto"/>
                <a:cs typeface="Arial"/>
              </a:rPr>
              <a:t>”</a:t>
            </a:r>
            <a:endParaRPr lang="en-US" sz="6600">
              <a:solidFill>
                <a:srgbClr val="1F673E"/>
              </a:solidFill>
              <a:latin typeface="Roboto"/>
              <a:ea typeface="Roboto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7FF2D8-FF5C-EC12-4781-CBB5B408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9577" y="271157"/>
            <a:ext cx="7601460" cy="2992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ADA65-04FD-93B1-A564-47D226F9206E}"/>
              </a:ext>
            </a:extLst>
          </p:cNvPr>
          <p:cNvSpPr txBox="1"/>
          <p:nvPr/>
        </p:nvSpPr>
        <p:spPr>
          <a:xfrm>
            <a:off x="9636019" y="7569536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288888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F69E-3882-1AB6-D95A-4D10C4AC9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67" y="2203451"/>
            <a:ext cx="17950376" cy="5400785"/>
          </a:xfrm>
          <a:ln w="38100">
            <a:solidFill>
              <a:srgbClr val="0070C0"/>
            </a:solidFill>
          </a:ln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50" b="1"/>
              <a:t>-</a:t>
            </a:r>
            <a:r>
              <a:rPr lang="en-GB" sz="4650"/>
              <a:t> Changing cities – rapid urban growth (strategic, opportunistic and spontaneous)</a:t>
            </a:r>
            <a:br>
              <a:rPr lang="en-GB" sz="4650"/>
            </a:br>
            <a:br>
              <a:rPr lang="en-GB" sz="4650"/>
            </a:br>
            <a:r>
              <a:rPr lang="en-GB" sz="10050" b="1"/>
              <a:t>-</a:t>
            </a:r>
            <a:r>
              <a:rPr lang="en-GB" sz="4650"/>
              <a:t> Changing risks – climate change and multi-hazard interactions</a:t>
            </a:r>
            <a:br>
              <a:rPr lang="en-GB" sz="4650"/>
            </a:br>
            <a:br>
              <a:rPr lang="en-GB" sz="4650"/>
            </a:br>
            <a:r>
              <a:rPr lang="en-GB" sz="10050" b="1"/>
              <a:t>-</a:t>
            </a:r>
            <a:r>
              <a:rPr lang="en-GB" sz="4650"/>
              <a:t> Changing capacities – new knowledge available, new viewpoints being formed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7373A-51C4-4DEF-2DE6-798D8128B53C}"/>
              </a:ext>
            </a:extLst>
          </p:cNvPr>
          <p:cNvSpPr txBox="1"/>
          <p:nvPr/>
        </p:nvSpPr>
        <p:spPr>
          <a:xfrm>
            <a:off x="835695" y="217028"/>
            <a:ext cx="1669131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b="1">
                <a:latin typeface="+mj-lt"/>
                <a:cs typeface="Aharoni" panose="02010803020104030203" pitchFamily="2" charset="-79"/>
              </a:rPr>
              <a:t>Urban planners </a:t>
            </a:r>
          </a:p>
          <a:p>
            <a:pPr algn="ctr"/>
            <a:r>
              <a:rPr lang="en-GB" sz="4800" b="1">
                <a:latin typeface="+mj-lt"/>
                <a:cs typeface="Aharoni" panose="02010803020104030203" pitchFamily="2" charset="-79"/>
              </a:rPr>
              <a:t>face three key challenges for resilient and </a:t>
            </a:r>
            <a:r>
              <a:rPr lang="en-GB" sz="4800" b="1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inclusive</a:t>
            </a:r>
            <a:r>
              <a:rPr lang="en-GB" sz="4800" b="1">
                <a:latin typeface="+mj-lt"/>
                <a:cs typeface="Aharoni" panose="02010803020104030203" pitchFamily="2" charset="-79"/>
              </a:rPr>
              <a:t> development</a:t>
            </a:r>
            <a:r>
              <a:rPr lang="en-GB" sz="4800" b="1">
                <a:latin typeface="+mj-lt"/>
              </a:rPr>
              <a:t>:</a:t>
            </a:r>
            <a:endParaRPr lang="en-GB" sz="4800">
              <a:latin typeface="+mj-lt"/>
            </a:endParaRPr>
          </a:p>
        </p:txBody>
      </p:sp>
      <p:pic>
        <p:nvPicPr>
          <p:cNvPr id="2050" name="Picture 2" descr="This is a free svg file to download featuring New York skyline. Get this  and use it for… | City skyline silhouette, New york skyline silhouette,  Skyline silhouette">
            <a:extLst>
              <a:ext uri="{FF2B5EF4-FFF2-40B4-BE49-F238E27FC236}">
                <a16:creationId xmlns:a16="http://schemas.microsoft.com/office/drawing/2014/main" id="{5B821EDA-BA95-7A3B-ECAC-611C03C5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" y="8420943"/>
            <a:ext cx="18213290" cy="1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B59B7-24A3-0734-B4DC-3C20ACEEF669}"/>
              </a:ext>
            </a:extLst>
          </p:cNvPr>
          <p:cNvSpPr txBox="1"/>
          <p:nvPr/>
        </p:nvSpPr>
        <p:spPr>
          <a:xfrm>
            <a:off x="5127674" y="7936195"/>
            <a:ext cx="760891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/>
              <a:t>Challenges that interact!!!</a:t>
            </a:r>
          </a:p>
        </p:txBody>
      </p:sp>
    </p:spTree>
    <p:extLst>
      <p:ext uri="{BB962C8B-B14F-4D97-AF65-F5344CB8AC3E}">
        <p14:creationId xmlns:p14="http://schemas.microsoft.com/office/powerpoint/2010/main" val="71913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443B4E-9CDC-00B2-6F9A-653805103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636" y="431522"/>
            <a:ext cx="13716000" cy="73648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latin typeface="Roboto"/>
                <a:ea typeface="Roboto"/>
                <a:cs typeface="Roboto"/>
              </a:rPr>
              <a:t>The Tomorrow’s Cities Decision Support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79B21-AA91-E37D-AA46-61F4CE18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936" y="6229025"/>
            <a:ext cx="8936496" cy="37483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asted-movie.gif" descr="pasted-movie.gif">
            <a:extLst>
              <a:ext uri="{FF2B5EF4-FFF2-40B4-BE49-F238E27FC236}">
                <a16:creationId xmlns:a16="http://schemas.microsoft.com/office/drawing/2014/main" id="{BA864653-4D33-8BD0-F095-A816BEC8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69" y="1628594"/>
            <a:ext cx="7107351" cy="8348810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13650B-810F-A8A4-B5F8-45D9AA762679}"/>
              </a:ext>
            </a:extLst>
          </p:cNvPr>
          <p:cNvSpPr txBox="1"/>
          <p:nvPr/>
        </p:nvSpPr>
        <p:spPr>
          <a:xfrm>
            <a:off x="8714936" y="1628594"/>
            <a:ext cx="8936496" cy="40164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 b="1">
                <a:solidFill>
                  <a:srgbClr val="0B74B3"/>
                </a:solidFill>
              </a:rPr>
              <a:t>The Urban Disaster Risk Hub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2019-2024; £5m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70+ partners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4 Learning Cities: </a:t>
            </a:r>
            <a:r>
              <a:rPr lang="en-GB" sz="3600" i="1">
                <a:solidFill>
                  <a:srgbClr val="FF0000"/>
                </a:solidFill>
              </a:rPr>
              <a:t>Istanbul, Kathmandu, Quito, Nairobi</a:t>
            </a:r>
          </a:p>
          <a:p>
            <a:pPr marL="0" indent="0">
              <a:buFont typeface="Arial" panose="020B0604020202020204" pitchFamily="34" charset="0"/>
              <a:buNone/>
              <a:defRPr>
                <a:solidFill>
                  <a:srgbClr val="0B74B3"/>
                </a:solidFill>
              </a:defRPr>
            </a:pPr>
            <a:r>
              <a:rPr lang="en-GB" sz="3600">
                <a:solidFill>
                  <a:srgbClr val="0B74B3"/>
                </a:solidFill>
              </a:rPr>
              <a:t>5 Deployment Cities: </a:t>
            </a:r>
            <a:r>
              <a:rPr lang="en-GB" sz="3600" i="1">
                <a:solidFill>
                  <a:srgbClr val="FF0000"/>
                </a:solidFill>
              </a:rPr>
              <a:t>Nablus, </a:t>
            </a:r>
            <a:r>
              <a:rPr lang="en-GB" sz="3600" i="1" err="1">
                <a:solidFill>
                  <a:srgbClr val="FF0000"/>
                </a:solidFill>
              </a:rPr>
              <a:t>Rapti</a:t>
            </a:r>
            <a:r>
              <a:rPr lang="en-GB" sz="3600" i="1">
                <a:solidFill>
                  <a:srgbClr val="FF0000"/>
                </a:solidFill>
              </a:rPr>
              <a:t>, Dar es Salaam, Chattogram, Cox’s Bazar</a:t>
            </a:r>
          </a:p>
        </p:txBody>
      </p:sp>
      <p:pic>
        <p:nvPicPr>
          <p:cNvPr id="2" name="Picture 1" descr="Visual Identity | UCLG">
            <a:extLst>
              <a:ext uri="{FF2B5EF4-FFF2-40B4-BE49-F238E27FC236}">
                <a16:creationId xmlns:a16="http://schemas.microsoft.com/office/drawing/2014/main" id="{DCC1A67E-CF0F-B92D-E4FD-97B91F9F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441" y="6524535"/>
            <a:ext cx="898945" cy="4189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10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58664" y="14079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758664" y="481520"/>
            <a:ext cx="12508344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>
                <a:solidFill>
                  <a:srgbClr val="1B4220"/>
                </a:solidFill>
                <a:latin typeface="Roboto"/>
                <a:ea typeface="Roboto"/>
                <a:cs typeface="Roboto"/>
              </a:rPr>
              <a:t>Seven Stages of the facilitated TCDSE</a:t>
            </a:r>
          </a:p>
        </p:txBody>
      </p:sp>
      <p:pic>
        <p:nvPicPr>
          <p:cNvPr id="14" name="Imagem 82" descr="Uma imagem com texto, desenho&#10;&#10;Descrição gerada automaticamente">
            <a:extLst>
              <a:ext uri="{FF2B5EF4-FFF2-40B4-BE49-F238E27FC236}">
                <a16:creationId xmlns:a16="http://schemas.microsoft.com/office/drawing/2014/main" id="{B8D57964-9883-1F43-82CD-7D770A7628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0"/>
          <a:stretch/>
        </p:blipFill>
        <p:spPr>
          <a:xfrm>
            <a:off x="0" y="1369442"/>
            <a:ext cx="18288000" cy="8898686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E2FFDC1-B601-D74E-8ECF-32334908A587}"/>
              </a:ext>
            </a:extLst>
          </p:cNvPr>
          <p:cNvSpPr txBox="1"/>
          <p:nvPr/>
        </p:nvSpPr>
        <p:spPr>
          <a:xfrm>
            <a:off x="5258373" y="2256013"/>
            <a:ext cx="198062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</a:rPr>
              <a:t>Aspiring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34C367A4-7963-5D48-8219-B2740A8CD333}"/>
              </a:ext>
            </a:extLst>
          </p:cNvPr>
          <p:cNvSpPr txBox="1"/>
          <p:nvPr/>
        </p:nvSpPr>
        <p:spPr>
          <a:xfrm>
            <a:off x="7514398" y="5323875"/>
            <a:ext cx="198062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  <a:ea typeface="Roboto"/>
                <a:cs typeface="Roboto"/>
              </a:rPr>
              <a:t>Proposing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39A27F0-458B-1B49-BDFC-357AE75E68A4}"/>
              </a:ext>
            </a:extLst>
          </p:cNvPr>
          <p:cNvSpPr txBox="1"/>
          <p:nvPr/>
        </p:nvSpPr>
        <p:spPr>
          <a:xfrm>
            <a:off x="9623707" y="2233160"/>
            <a:ext cx="2473262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</a:rPr>
              <a:t>Testing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62215FE-F29F-AD45-A145-BCBB517A2C66}"/>
              </a:ext>
            </a:extLst>
          </p:cNvPr>
          <p:cNvSpPr txBox="1"/>
          <p:nvPr/>
        </p:nvSpPr>
        <p:spPr>
          <a:xfrm>
            <a:off x="11852338" y="5321033"/>
            <a:ext cx="2473262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400">
                <a:latin typeface="Roboto"/>
              </a:rPr>
              <a:t>Learning</a:t>
            </a:r>
            <a:endParaRPr lang="en-US" sz="2400">
              <a:latin typeface="Roboto"/>
              <a:ea typeface="Roboto"/>
              <a:cs typeface="Roboto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7C4D47D1-2097-D540-9E63-756F6BC9C39A}"/>
              </a:ext>
            </a:extLst>
          </p:cNvPr>
          <p:cNvSpPr/>
          <p:nvPr/>
        </p:nvSpPr>
        <p:spPr>
          <a:xfrm>
            <a:off x="911064" y="15603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EDFBAD5-6E21-2145-8244-508F571321FC}"/>
              </a:ext>
            </a:extLst>
          </p:cNvPr>
          <p:cNvSpPr txBox="1"/>
          <p:nvPr/>
        </p:nvSpPr>
        <p:spPr>
          <a:xfrm>
            <a:off x="2210809" y="3826401"/>
            <a:ext cx="1524000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1"/>
              </a:lnSpc>
            </a:pPr>
            <a:r>
              <a:rPr lang="en-US" sz="2400">
                <a:latin typeface="Roboto"/>
                <a:ea typeface="Roboto"/>
                <a:cs typeface="Roboto"/>
              </a:rPr>
              <a:t>Targeting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8EE91-D60F-ECE5-59BA-525B6DFF3A84}"/>
              </a:ext>
            </a:extLst>
          </p:cNvPr>
          <p:cNvSpPr txBox="1"/>
          <p:nvPr/>
        </p:nvSpPr>
        <p:spPr>
          <a:xfrm>
            <a:off x="14813583" y="2206519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Roboto"/>
                <a:ea typeface="Roboto"/>
                <a:cs typeface="Calibri"/>
              </a:rPr>
              <a:t>Acting</a:t>
            </a:r>
            <a:endParaRPr lang="en-US" sz="2400">
              <a:latin typeface="Roboto"/>
              <a:ea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919BD-2D54-893B-48D7-FAB232F54486}"/>
              </a:ext>
            </a:extLst>
          </p:cNvPr>
          <p:cNvSpPr txBox="1"/>
          <p:nvPr/>
        </p:nvSpPr>
        <p:spPr>
          <a:xfrm>
            <a:off x="16531867" y="8341629"/>
            <a:ext cx="16986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Roboto"/>
                <a:ea typeface="Roboto"/>
                <a:cs typeface="Calibri"/>
              </a:rPr>
              <a:t>Reviewing </a:t>
            </a:r>
          </a:p>
          <a:p>
            <a:pPr algn="ctr"/>
            <a:r>
              <a:rPr lang="en-US" sz="2400">
                <a:latin typeface="Roboto"/>
                <a:ea typeface="Roboto"/>
                <a:cs typeface="Calibri"/>
              </a:rPr>
              <a:t>and</a:t>
            </a:r>
          </a:p>
          <a:p>
            <a:pPr algn="ctr"/>
            <a:r>
              <a:rPr lang="en-US" sz="2400">
                <a:latin typeface="Roboto"/>
                <a:ea typeface="Roboto"/>
                <a:cs typeface="Calibri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99534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58664" y="1407939"/>
            <a:ext cx="14052792" cy="0"/>
          </a:xfrm>
          <a:prstGeom prst="line">
            <a:avLst/>
          </a:prstGeom>
          <a:ln w="28575" cap="flat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57297" y="522834"/>
            <a:ext cx="14387632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Tomorrow’s Cities Research and Development Team Here</a:t>
            </a:r>
            <a:endParaRPr lang="en-US" sz="3950">
              <a:solidFill>
                <a:srgbClr val="1B4220"/>
              </a:solidFill>
              <a:latin typeface="Museo 1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5C2FA8-FD7B-304D-B482-3D09197FF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212" y="2205812"/>
            <a:ext cx="2122488" cy="2122488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2F7E11EE-F025-F192-1BE2-169EDD3FC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212" y="6159008"/>
            <a:ext cx="2124000" cy="21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CFCB0-E075-AB24-A7DF-3C1F06C43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86" y="6159008"/>
            <a:ext cx="1416000" cy="2124000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A9FCAFDE-7F73-6A4B-DB8A-59E36CD5DAA7}"/>
              </a:ext>
            </a:extLst>
          </p:cNvPr>
          <p:cNvSpPr txBox="1"/>
          <p:nvPr/>
        </p:nvSpPr>
        <p:spPr>
          <a:xfrm>
            <a:off x="1010391" y="4517135"/>
            <a:ext cx="3369721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Prof. Mark Pelling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Science Director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E45D29-B9D5-8087-5236-BBC38274B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686" y="2330411"/>
            <a:ext cx="1997889" cy="1997889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29EBFF92-05D2-619F-E798-B78E4873F9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07" y="6159008"/>
            <a:ext cx="2124000" cy="21240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0FCE858B-DC59-4779-4D3C-2FEC0E58CBC4}"/>
              </a:ext>
            </a:extLst>
          </p:cNvPr>
          <p:cNvSpPr txBox="1"/>
          <p:nvPr/>
        </p:nvSpPr>
        <p:spPr>
          <a:xfrm>
            <a:off x="314248" y="8453331"/>
            <a:ext cx="4922471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Gemma Cremen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Hazard &amp; Impact Modelling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DB756AC-CC7C-766A-F264-400009384E26}"/>
              </a:ext>
            </a:extLst>
          </p:cNvPr>
          <p:cNvSpPr txBox="1"/>
          <p:nvPr/>
        </p:nvSpPr>
        <p:spPr>
          <a:xfrm>
            <a:off x="5671225" y="4515225"/>
            <a:ext cx="6470486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Ramesh Guragain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Capacity Strengthening Lead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05D3B671-7072-D90D-A59E-2A62885F457D}"/>
              </a:ext>
            </a:extLst>
          </p:cNvPr>
          <p:cNvSpPr txBox="1"/>
          <p:nvPr/>
        </p:nvSpPr>
        <p:spPr>
          <a:xfrm>
            <a:off x="6351572" y="8453331"/>
            <a:ext cx="4922471" cy="1898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Thaisa Comelli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Future Visioning</a:t>
            </a:r>
          </a:p>
          <a:p>
            <a:pPr algn="r">
              <a:lnSpc>
                <a:spcPts val="8124"/>
              </a:lnSpc>
            </a:pP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C0AF454-76E0-5CD1-015E-243777DE7570}"/>
              </a:ext>
            </a:extLst>
          </p:cNvPr>
          <p:cNvSpPr txBox="1"/>
          <p:nvPr/>
        </p:nvSpPr>
        <p:spPr>
          <a:xfrm>
            <a:off x="11745300" y="4476727"/>
            <a:ext cx="6470486" cy="99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Emin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Mente</a:t>
            </a:r>
            <a:r>
              <a:rPr lang="en-GB" sz="2800" b="1" i="0" err="1">
                <a:solidFill>
                  <a:srgbClr val="1F672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şe</a:t>
            </a:r>
            <a:r>
              <a:rPr lang="en-US" sz="2800">
                <a:solidFill>
                  <a:srgbClr val="1F673E"/>
                </a:solidFill>
                <a:latin typeface="Museo 1"/>
              </a:rPr>
              <a:t> 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Urban Scenarios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7B24416-7D02-D4AD-02D8-F3BC3B95713D}"/>
              </a:ext>
            </a:extLst>
          </p:cNvPr>
          <p:cNvSpPr txBox="1"/>
          <p:nvPr/>
        </p:nvSpPr>
        <p:spPr>
          <a:xfrm>
            <a:off x="11576969" y="8424260"/>
            <a:ext cx="6470486" cy="99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Roberto Gentile</a:t>
            </a:r>
          </a:p>
          <a:p>
            <a:pPr algn="ctr">
              <a:lnSpc>
                <a:spcPts val="4000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Risk Agreement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A759426-BFB3-6302-9786-EA7B45D587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3826" y="2258301"/>
            <a:ext cx="1966067" cy="20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86" y="8949837"/>
            <a:ext cx="17121627" cy="0"/>
          </a:xfrm>
          <a:prstGeom prst="line">
            <a:avLst/>
          </a:prstGeom>
          <a:ln w="104775" cap="rnd">
            <a:solidFill>
              <a:srgbClr val="1F67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769022" cy="2271427"/>
          </a:xfrm>
          <a:custGeom>
            <a:avLst/>
            <a:gdLst/>
            <a:ahLst/>
            <a:cxnLst/>
            <a:rect l="l" t="t" r="r" b="b"/>
            <a:pathLst>
              <a:path w="5769022" h="2271427">
                <a:moveTo>
                  <a:pt x="0" y="0"/>
                </a:moveTo>
                <a:lnTo>
                  <a:pt x="5769022" y="0"/>
                </a:lnTo>
                <a:lnTo>
                  <a:pt x="5769022" y="2271427"/>
                </a:lnTo>
                <a:lnTo>
                  <a:pt x="0" y="227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800000">
            <a:off x="15208245" y="0"/>
            <a:ext cx="3433507" cy="5473708"/>
          </a:xfrm>
          <a:custGeom>
            <a:avLst/>
            <a:gdLst/>
            <a:ahLst/>
            <a:cxnLst/>
            <a:rect l="l" t="t" r="r" b="b"/>
            <a:pathLst>
              <a:path w="3433507" h="5473708">
                <a:moveTo>
                  <a:pt x="0" y="0"/>
                </a:moveTo>
                <a:lnTo>
                  <a:pt x="3433507" y="0"/>
                </a:lnTo>
                <a:lnTo>
                  <a:pt x="3433507" y="5473708"/>
                </a:lnTo>
                <a:lnTo>
                  <a:pt x="0" y="547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31739" y="3771830"/>
            <a:ext cx="154950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1F673E"/>
                </a:solidFill>
                <a:latin typeface="Museo 1"/>
              </a:rPr>
              <a:t>09.00 - 10.00 Open exhibition with tour</a:t>
            </a:r>
            <a:endParaRPr lang="en-US"/>
          </a:p>
          <a:p>
            <a:r>
              <a:rPr lang="en-US" sz="2800" b="1">
                <a:solidFill>
                  <a:srgbClr val="FF0000"/>
                </a:solidFill>
                <a:latin typeface="Museo 1"/>
              </a:rPr>
              <a:t>10.00 - 11.00 Panel I: Data challenges for equitable urban futures</a:t>
            </a: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11.00 - 12.00 Immersive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12.00 - 13.00 LUNCH and open exhibition</a:t>
            </a:r>
            <a:endParaRPr lang="en-US"/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13.00 - 14.00 Open exhibition with tour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14.00 - 15.00 Panel II: Inclusive enabling environments for just disaster governance</a:t>
            </a:r>
            <a:endParaRPr lang="en-US"/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15.00 - 16.00 Immersive experience: Futuring methodologies</a:t>
            </a:r>
          </a:p>
          <a:p>
            <a:endParaRPr lang="en-US" sz="2800">
              <a:solidFill>
                <a:srgbClr val="1F673E"/>
              </a:solidFill>
              <a:latin typeface="Museo 1"/>
            </a:endParaRPr>
          </a:p>
          <a:p>
            <a:r>
              <a:rPr lang="en-US" sz="2800">
                <a:solidFill>
                  <a:srgbClr val="1F673E"/>
                </a:solidFill>
                <a:latin typeface="Museo 1"/>
              </a:rPr>
              <a:t>16.00 - 18.00 Open exhibition and networking 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139A-14D6-C000-1DF1-B60590F25565}"/>
              </a:ext>
            </a:extLst>
          </p:cNvPr>
          <p:cNvSpPr txBox="1"/>
          <p:nvPr/>
        </p:nvSpPr>
        <p:spPr>
          <a:xfrm>
            <a:off x="7834469" y="991609"/>
            <a:ext cx="717894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Acting to Reduce Risk in Tomorrow's Cities</a:t>
            </a:r>
            <a:endParaRPr lang="en-US"/>
          </a:p>
          <a:p>
            <a:pPr algn="ctr"/>
            <a:r>
              <a:rPr lang="en-US" sz="4800">
                <a:latin typeface="Roboto"/>
                <a:ea typeface="Roboto"/>
                <a:cs typeface="Calibri"/>
              </a:rPr>
              <a:t>Small Hall 09.00 -  18.00</a:t>
            </a:r>
          </a:p>
        </p:txBody>
      </p:sp>
    </p:spTree>
    <p:extLst>
      <p:ext uri="{BB962C8B-B14F-4D97-AF65-F5344CB8AC3E}">
        <p14:creationId xmlns:p14="http://schemas.microsoft.com/office/powerpoint/2010/main" val="121949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85581" y="347945"/>
            <a:ext cx="13848151" cy="210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Challenges and opportunities for disaster risk modelling in data scarce, unequal and yet-to-be-built urban contexts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4000">
                <a:solidFill>
                  <a:srgbClr val="1B4220"/>
                </a:solidFill>
                <a:latin typeface="Museo 1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9D266-FEB4-9B4A-AD05-9A3FE2DFA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2009" y="7247645"/>
            <a:ext cx="1997889" cy="2128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C2FA8-FD7B-304D-B482-3D09197FF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972" y="7221008"/>
            <a:ext cx="2122488" cy="2122488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2F7E11EE-F025-F192-1BE2-169EDD3FC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814" y="7252482"/>
            <a:ext cx="2124000" cy="21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CFCB0-E075-AB24-A7DF-3C1F06C43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8" y="3118566"/>
            <a:ext cx="1885944" cy="2828916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A3986B87-230F-14DC-896D-5D6608159A58}"/>
              </a:ext>
            </a:extLst>
          </p:cNvPr>
          <p:cNvSpPr txBox="1"/>
          <p:nvPr/>
        </p:nvSpPr>
        <p:spPr>
          <a:xfrm>
            <a:off x="6324600" y="5663674"/>
            <a:ext cx="5589014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Moderator: Dr. Gemma Cremen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A9FCAFDE-7F73-6A4B-DB8A-59E36CD5DAA7}"/>
              </a:ext>
            </a:extLst>
          </p:cNvPr>
          <p:cNvSpPr txBox="1"/>
          <p:nvPr/>
        </p:nvSpPr>
        <p:spPr>
          <a:xfrm>
            <a:off x="1219200" y="9147882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Joerg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Noenning</a:t>
            </a:r>
            <a:endParaRPr lang="en-US" sz="2800">
              <a:solidFill>
                <a:srgbClr val="1F673E"/>
              </a:solidFill>
              <a:latin typeface="Museo 1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D4D0EB8-48D8-0BFD-540E-0F343BEC4EC8}"/>
              </a:ext>
            </a:extLst>
          </p:cNvPr>
          <p:cNvSpPr txBox="1"/>
          <p:nvPr/>
        </p:nvSpPr>
        <p:spPr>
          <a:xfrm>
            <a:off x="5469479" y="9147882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David Lallemant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AE63DFF-29F2-EFBF-0102-A0D30622BCE5}"/>
              </a:ext>
            </a:extLst>
          </p:cNvPr>
          <p:cNvSpPr txBox="1"/>
          <p:nvPr/>
        </p:nvSpPr>
        <p:spPr>
          <a:xfrm>
            <a:off x="9067800" y="9147882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Emin </a:t>
            </a:r>
            <a:r>
              <a:rPr lang="en-US" sz="2800" err="1">
                <a:solidFill>
                  <a:srgbClr val="1F673E"/>
                </a:solidFill>
                <a:latin typeface="Museo 1"/>
              </a:rPr>
              <a:t>Mente</a:t>
            </a:r>
            <a:r>
              <a:rPr lang="en-GB" sz="2800" b="1" i="0">
                <a:solidFill>
                  <a:srgbClr val="1F672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ş</a:t>
            </a:r>
            <a:r>
              <a:rPr lang="en-US" sz="2800" b="1">
                <a:solidFill>
                  <a:srgbClr val="1F6720"/>
                </a:solidFill>
                <a:latin typeface="Museo 1"/>
              </a:rPr>
              <a:t>e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25858C4-FBE2-A501-61EE-9B3ED387E680}"/>
              </a:ext>
            </a:extLst>
          </p:cNvPr>
          <p:cNvSpPr txBox="1"/>
          <p:nvPr/>
        </p:nvSpPr>
        <p:spPr>
          <a:xfrm>
            <a:off x="13546679" y="9147882"/>
            <a:ext cx="3369721" cy="87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124"/>
              </a:lnSpc>
            </a:pPr>
            <a:r>
              <a:rPr lang="en-US" sz="2800">
                <a:solidFill>
                  <a:srgbClr val="1F673E"/>
                </a:solidFill>
                <a:latin typeface="Museo 1"/>
              </a:rPr>
              <a:t>Dr. Roberto Gentile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AB2C57-DCBC-BF91-269B-5BBFAB9B67E2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45" y="7189534"/>
            <a:ext cx="182311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3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8053" y="349182"/>
            <a:ext cx="2591281" cy="1020260"/>
          </a:xfrm>
          <a:custGeom>
            <a:avLst/>
            <a:gdLst/>
            <a:ahLst/>
            <a:cxnLst/>
            <a:rect l="l" t="t" r="r" b="b"/>
            <a:pathLst>
              <a:path w="2591281" h="1020260">
                <a:moveTo>
                  <a:pt x="0" y="0"/>
                </a:moveTo>
                <a:lnTo>
                  <a:pt x="2591281" y="0"/>
                </a:lnTo>
                <a:lnTo>
                  <a:pt x="2591281" y="1020260"/>
                </a:lnTo>
                <a:lnTo>
                  <a:pt x="0" y="1020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08700" y="461488"/>
            <a:ext cx="14325032" cy="210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50">
                <a:solidFill>
                  <a:srgbClr val="1B4220"/>
                </a:solidFill>
                <a:latin typeface="Museo 1"/>
              </a:rPr>
              <a:t>Panel I: </a:t>
            </a:r>
            <a:r>
              <a:rPr lang="en-GB" sz="4000" b="1">
                <a:effectLst/>
                <a:latin typeface="Museo 1"/>
                <a:ea typeface="Calibri" panose="020F0502020204030204" pitchFamily="34" charset="0"/>
                <a:cs typeface="Times New Roman"/>
              </a:rPr>
              <a:t>Challenges and opportunities for disaster risk modelling in data scarce, unequal and yet-to-be-built urban contexts</a:t>
            </a:r>
            <a:r>
              <a:rPr lang="en-GB" sz="4000" b="1">
                <a:latin typeface="Museo 1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4000">
                <a:solidFill>
                  <a:srgbClr val="1B4220"/>
                </a:solidFill>
                <a:latin typeface="Museo 1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>
              <a:solidFill>
                <a:srgbClr val="1B4220"/>
              </a:solidFill>
              <a:latin typeface="Museo 1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EB9E-187B-77AB-1CF5-96A7131917F6}"/>
              </a:ext>
            </a:extLst>
          </p:cNvPr>
          <p:cNvSpPr txBox="1"/>
          <p:nvPr/>
        </p:nvSpPr>
        <p:spPr>
          <a:xfrm>
            <a:off x="1446093" y="3086100"/>
            <a:ext cx="1508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Q1 </a:t>
            </a:r>
            <a:r>
              <a:rPr lang="en-GB" sz="4000" b="1">
                <a:effectLst/>
                <a:latin typeface="Aptos" panose="020B0004020202020204" pitchFamily="34" charset="0"/>
              </a:rPr>
              <a:t>- Data Challenges for Urban Futures</a:t>
            </a:r>
            <a:r>
              <a:rPr lang="en-GB" sz="4000">
                <a:effectLst/>
                <a:latin typeface="Aptos" panose="020B0004020202020204" pitchFamily="34" charset="0"/>
              </a:rPr>
              <a:t>: What are the challenges associated with risk-informed planning in data scarce urban environments? </a:t>
            </a:r>
            <a:endParaRPr lang="en-GB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FCA33-5F0A-4ACC-374B-7BE1F40A0899}"/>
              </a:ext>
            </a:extLst>
          </p:cNvPr>
          <p:cNvSpPr txBox="1"/>
          <p:nvPr/>
        </p:nvSpPr>
        <p:spPr>
          <a:xfrm>
            <a:off x="1446093" y="5521396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Q2 - </a:t>
            </a:r>
            <a:r>
              <a:rPr lang="en-GB" sz="4000" b="1">
                <a:latin typeface="Aptos" panose="020B0004020202020204" pitchFamily="34" charset="0"/>
              </a:rPr>
              <a:t>S</a:t>
            </a:r>
            <a:r>
              <a:rPr lang="en-GB" sz="4000" b="1">
                <a:effectLst/>
                <a:latin typeface="Aptos" panose="020B0004020202020204" pitchFamily="34" charset="0"/>
              </a:rPr>
              <a:t>ystems thinking</a:t>
            </a:r>
            <a:r>
              <a:rPr lang="en-GB" sz="4000">
                <a:effectLst/>
                <a:latin typeface="Aptos" panose="020B0004020202020204" pitchFamily="34" charset="0"/>
              </a:rPr>
              <a:t>: How can risk models be improved to better capture consequences on interacting physical and social systems? </a:t>
            </a:r>
            <a:endParaRPr lang="en-GB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F2CF-93F5-43F9-54E4-1918D87BDD0A}"/>
              </a:ext>
            </a:extLst>
          </p:cNvPr>
          <p:cNvSpPr txBox="1"/>
          <p:nvPr/>
        </p:nvSpPr>
        <p:spPr>
          <a:xfrm>
            <a:off x="1446093" y="7341139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effectLst/>
                <a:latin typeface="Aptos" panose="020B0004020202020204" pitchFamily="34" charset="0"/>
              </a:rPr>
              <a:t>Q3 - </a:t>
            </a:r>
            <a:r>
              <a:rPr lang="en-GB" sz="4000" b="1">
                <a:effectLst/>
                <a:latin typeface="Aptos" panose="020B0004020202020204" pitchFamily="34" charset="0"/>
              </a:rPr>
              <a:t>People centred approaches</a:t>
            </a:r>
            <a:r>
              <a:rPr lang="en-GB" sz="4000">
                <a:effectLst/>
                <a:latin typeface="Aptos" panose="020B0004020202020204" pitchFamily="34" charset="0"/>
              </a:rPr>
              <a:t>: How do we account for equity in (future) disaster risk assessments?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311420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A09C405FE6964089E387C7AB1D58D0" ma:contentTypeVersion="20" ma:contentTypeDescription="Create a new document." ma:contentTypeScope="" ma:versionID="bd2320f56a834f981147c6c05d819615">
  <xsd:schema xmlns:xsd="http://www.w3.org/2001/XMLSchema" xmlns:xs="http://www.w3.org/2001/XMLSchema" xmlns:p="http://schemas.microsoft.com/office/2006/metadata/properties" xmlns:ns2="918515a9-b5f7-4ff9-9fb1-13195f828cdc" xmlns:ns3="d1d1e6ca-95a5-4820-912f-94dd8ebf4707" targetNamespace="http://schemas.microsoft.com/office/2006/metadata/properties" ma:root="true" ma:fieldsID="caaea50f29663cca84a2a69326d355e0" ns2:_="" ns3:_="">
    <xsd:import namespace="918515a9-b5f7-4ff9-9fb1-13195f828cdc"/>
    <xsd:import namespace="d1d1e6ca-95a5-4820-912f-94dd8ebf4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515a9-b5f7-4ff9-9fb1-13195f828c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1e6ca-95a5-4820-912f-94dd8ebf47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e174fec-4544-4e74-a0c0-9905719dda32}" ma:internalName="TaxCatchAll" ma:showField="CatchAllData" ma:web="d1d1e6ca-95a5-4820-912f-94dd8ebf4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422D5A-DBED-4488-B083-1B43B176AB60}">
  <ds:schemaRefs>
    <ds:schemaRef ds:uri="918515a9-b5f7-4ff9-9fb1-13195f828cdc"/>
    <ds:schemaRef ds:uri="d1d1e6ca-95a5-4820-912f-94dd8ebf47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CE337C0-7653-4A44-BEE6-8A3E09EA10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</Words>
  <Application>Microsoft Office PowerPoint</Application>
  <PresentationFormat>Personalizado</PresentationFormat>
  <Paragraphs>227</Paragraphs>
  <Slides>29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Museo 1</vt:lpstr>
      <vt:lpstr>Aptos</vt:lpstr>
      <vt:lpstr>Calibri</vt:lpstr>
      <vt:lpstr>Aharoni</vt:lpstr>
      <vt:lpstr>Arial</vt:lpstr>
      <vt:lpstr>Times New Roman</vt:lpstr>
      <vt:lpstr>Arial</vt:lpstr>
      <vt:lpstr>Roboto</vt:lpstr>
      <vt:lpstr>Office Theme</vt:lpstr>
      <vt:lpstr>Presentación de PowerPoint</vt:lpstr>
      <vt:lpstr>Presentación de PowerPoint</vt:lpstr>
      <vt:lpstr>- Changing cities – rapid urban growth (strategic, opportunistic and spontaneous)  - Changing risks – climate change and multi-hazard interactions  - Changing capacities – new knowledge available, new viewpoints being formed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- Changing cities – rapid urban growth (strategic, opportunistic and spontaneous)  - Changing risks – climate change and multi-hazard interactions  - Changing capacities – new knowledge available, new viewpoints being formed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Tomorrow's Cities Presentation - Full</dc:title>
  <dc:creator>Sara Hoeflich</dc:creator>
  <cp:lastModifiedBy>Sara Hoeflich</cp:lastModifiedBy>
  <cp:revision>4</cp:revision>
  <dcterms:created xsi:type="dcterms:W3CDTF">2006-08-16T00:00:00Z</dcterms:created>
  <dcterms:modified xsi:type="dcterms:W3CDTF">2024-06-20T02:19:04Z</dcterms:modified>
  <dc:identifier>DAFPUEcFKNw</dc:identifier>
</cp:coreProperties>
</file>